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46"/>
  </p:notesMasterIdLst>
  <p:sldIdLst>
    <p:sldId id="362" r:id="rId2"/>
    <p:sldId id="364" r:id="rId3"/>
    <p:sldId id="317" r:id="rId4"/>
    <p:sldId id="339" r:id="rId5"/>
    <p:sldId id="347" r:id="rId6"/>
    <p:sldId id="371" r:id="rId7"/>
    <p:sldId id="340" r:id="rId8"/>
    <p:sldId id="257" r:id="rId9"/>
    <p:sldId id="368" r:id="rId10"/>
    <p:sldId id="260" r:id="rId11"/>
    <p:sldId id="330" r:id="rId12"/>
    <p:sldId id="331" r:id="rId13"/>
    <p:sldId id="341" r:id="rId14"/>
    <p:sldId id="342" r:id="rId15"/>
    <p:sldId id="348" r:id="rId16"/>
    <p:sldId id="349" r:id="rId17"/>
    <p:sldId id="350" r:id="rId18"/>
    <p:sldId id="332" r:id="rId19"/>
    <p:sldId id="351" r:id="rId20"/>
    <p:sldId id="334" r:id="rId21"/>
    <p:sldId id="352" r:id="rId22"/>
    <p:sldId id="336" r:id="rId23"/>
    <p:sldId id="355" r:id="rId24"/>
    <p:sldId id="353" r:id="rId25"/>
    <p:sldId id="346" r:id="rId26"/>
    <p:sldId id="366" r:id="rId27"/>
    <p:sldId id="321" r:id="rId28"/>
    <p:sldId id="318" r:id="rId29"/>
    <p:sldId id="307" r:id="rId30"/>
    <p:sldId id="323" r:id="rId31"/>
    <p:sldId id="367" r:id="rId32"/>
    <p:sldId id="370" r:id="rId33"/>
    <p:sldId id="357" r:id="rId34"/>
    <p:sldId id="358" r:id="rId35"/>
    <p:sldId id="326" r:id="rId36"/>
    <p:sldId id="359" r:id="rId37"/>
    <p:sldId id="360" r:id="rId38"/>
    <p:sldId id="365" r:id="rId39"/>
    <p:sldId id="361" r:id="rId40"/>
    <p:sldId id="369" r:id="rId41"/>
    <p:sldId id="372" r:id="rId42"/>
    <p:sldId id="373" r:id="rId43"/>
    <p:sldId id="374" r:id="rId44"/>
    <p:sldId id="37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B6FF"/>
    <a:srgbClr val="EA0000"/>
    <a:srgbClr val="E60000"/>
    <a:srgbClr val="FF3B3B"/>
    <a:srgbClr val="EAB200"/>
    <a:srgbClr val="FF2F2F"/>
    <a:srgbClr val="E86B2C"/>
    <a:srgbClr val="FEC200"/>
    <a:srgbClr val="FFC611"/>
    <a:srgbClr val="FFD4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5" autoAdjust="0"/>
    <p:restoredTop sz="96236" autoAdjust="0"/>
  </p:normalViewPr>
  <p:slideViewPr>
    <p:cSldViewPr snapToGrid="0">
      <p:cViewPr varScale="1">
        <p:scale>
          <a:sx n="104" d="100"/>
          <a:sy n="104" d="100"/>
        </p:scale>
        <p:origin x="8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gion\Downloads\DoKeMoto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Suất</a:t>
            </a:r>
            <a:r>
              <a:rPr lang="en-US" b="1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baseline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b="1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baseline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b="1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motor </a:t>
            </a:r>
            <a:r>
              <a:rPr lang="en-US" b="1" baseline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generator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b="1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baseline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Suất điện động tại motor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30"/>
            <c:backward val="30"/>
            <c:intercept val="0"/>
            <c:dispRSqr val="1"/>
            <c:dispEq val="1"/>
            <c:trendlineLbl>
              <c:layout>
                <c:manualLayout>
                  <c:x val="-9.2249999999999999E-2"/>
                  <c:y val="0.2958333333333333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b="1" baseline="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y = 0.0413x</a:t>
                    </a:r>
                    <a:br>
                      <a:rPr lang="en-US" b="1" baseline="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</a:br>
                    <a:r>
                      <a:rPr lang="en-US" b="1" baseline="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R² = 0.9999</a:t>
                    </a:r>
                    <a:endParaRPr lang="en-US" b="1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Sheet1!$D$2:$D$5</c:f>
              <c:numCache>
                <c:formatCode>General</c:formatCode>
                <c:ptCount val="4"/>
                <c:pt idx="0">
                  <c:v>26.430218994650929</c:v>
                </c:pt>
                <c:pt idx="1">
                  <c:v>38.92557652506958</c:v>
                </c:pt>
                <c:pt idx="2">
                  <c:v>50.793989971556229</c:v>
                </c:pt>
                <c:pt idx="3">
                  <c:v>60.777316926195077</c:v>
                </c:pt>
              </c:numCache>
            </c:numRef>
          </c:xVal>
          <c:yVal>
            <c:numRef>
              <c:f>Sheet1!$E$2:$E$5</c:f>
              <c:numCache>
                <c:formatCode>General</c:formatCode>
                <c:ptCount val="4"/>
                <c:pt idx="0">
                  <c:v>1.1200000000000001</c:v>
                </c:pt>
                <c:pt idx="1">
                  <c:v>1.6</c:v>
                </c:pt>
                <c:pt idx="2">
                  <c:v>2.09</c:v>
                </c:pt>
                <c:pt idx="3">
                  <c:v>2.5099999999999998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134-4D2A-9346-061F5E69284E}"/>
            </c:ext>
          </c:extLst>
        </c:ser>
        <c:ser>
          <c:idx val="1"/>
          <c:order val="1"/>
          <c:tx>
            <c:v>Suất điện động tại generator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forward val="30"/>
            <c:backward val="30"/>
            <c:intercept val="0"/>
            <c:dispRSqr val="1"/>
            <c:dispEq val="1"/>
            <c:trendlineLbl>
              <c:layout>
                <c:manualLayout>
                  <c:x val="-0.40387489063867021"/>
                  <c:y val="0.1456747594050743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baseline="0">
                      <a:solidFill>
                        <a:schemeClr val="accent2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Sheet1!$F$2:$F$5</c:f>
              <c:numCache>
                <c:formatCode>General</c:formatCode>
                <c:ptCount val="4"/>
                <c:pt idx="0">
                  <c:v>24.39991238</c:v>
                </c:pt>
                <c:pt idx="1">
                  <c:v>31.786843910000002</c:v>
                </c:pt>
                <c:pt idx="2">
                  <c:v>39.59663381</c:v>
                </c:pt>
                <c:pt idx="3">
                  <c:v>48.105742229999997</c:v>
                </c:pt>
              </c:numCache>
            </c:numRef>
          </c:xVal>
          <c:yVal>
            <c:numRef>
              <c:f>Sheet1!$H$2:$H$5</c:f>
              <c:numCache>
                <c:formatCode>General</c:formatCode>
                <c:ptCount val="4"/>
                <c:pt idx="0">
                  <c:v>1.05</c:v>
                </c:pt>
                <c:pt idx="1">
                  <c:v>1.35</c:v>
                </c:pt>
                <c:pt idx="2">
                  <c:v>1.72</c:v>
                </c:pt>
                <c:pt idx="3">
                  <c:v>2.0699999999999998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44A-416C-99F5-21C3BD2C67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2015760"/>
        <c:axId val="371292752"/>
      </c:scatterChart>
      <c:valAx>
        <c:axId val="372015760"/>
        <c:scaling>
          <c:orientation val="minMax"/>
          <c:max val="7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b="1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Tốc</a:t>
                </a:r>
                <a:r>
                  <a:rPr lang="en-US" b="1" baseline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baseline="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độ</a:t>
                </a:r>
                <a:r>
                  <a:rPr lang="en-US" b="1" baseline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motor </a:t>
                </a:r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(rad/s)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371292752"/>
        <c:crosses val="autoZero"/>
        <c:crossBetween val="midCat"/>
      </c:valAx>
      <c:valAx>
        <c:axId val="37129275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b="1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Suất</a:t>
                </a:r>
                <a:r>
                  <a:rPr lang="en-US" b="1" baseline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baseline="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điện</a:t>
                </a:r>
                <a:r>
                  <a:rPr lang="en-US" b="1" baseline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baseline="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động</a:t>
                </a:r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3720157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36792-3A5F-4F49-A22E-9EE0CA60847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38521-994E-4A0C-BDFE-38F7DA02B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97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0564CD5-47C2-F007-B5D4-6122421BF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AEE1D143-17E5-A87B-091D-3D9F91C74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8D50EC8-FC07-33B4-E54C-380F5A184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1F7C8-11A9-4E70-96E0-2DD229E75082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2E1C53D-3FF8-DCF6-8C22-074B4CF07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AEF3E72-72A2-1ACF-2FD4-6A9B3C27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59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9470597-8393-4EF3-394B-39B658B64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221F4086-8556-D9F7-DD6F-34821DB39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A21B4B0-3518-E1F5-8A8B-FBFBB7AD2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878F3-F19E-4459-A04D-68E64D49C7EB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8AE7FF8-A41E-317E-6144-5D4136C7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51FD8FC-3516-3476-2B9A-EC063655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71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40B3BC77-37CC-C7DD-F83A-9CA3E9685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D0D38B69-6140-6458-AE0C-EFB1EEF7F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1C63EEF-932D-3CD8-A4F5-0125EB9EE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B6BB-BB00-43FE-9ABC-97E82B4EFF6B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71202BD-B54F-5409-20A7-FF6EC5825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AD71B8F-2248-F8CE-76A3-DB1C7A67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01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F7695F2-EBA9-4A22-2BA4-574D7770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10D90C0-EF7A-FEEB-A5EA-9C842091B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95E75FA-6172-B307-BD98-CA627E2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79BF-2B56-45D0-A702-330CA001E173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D3D8134-FC19-E57B-8D25-14E8AB407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A8A00F9-A733-3E8C-4EA6-34A451BC6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69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7AE7C23-B6A7-187A-A48C-17D6F16C4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5B0C596A-E50A-E0E0-561F-5C558876C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9437777-2C90-2C3B-6C7C-7B7B6F09E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9921-F479-431B-B0FC-A212DF42A25A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AB79705-EA35-809D-2E89-91BF02F0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747F839-11FC-29FE-5AFE-B99C7C48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83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C4AB433-9DF6-22D6-CD20-6B4AC392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8DDC3EA-21A1-41A9-4DAD-A9D2329300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5D947AC-51FF-176D-052C-E1AA9EB32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9511AA4-7504-0119-6328-6A741CC2B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999BB-140B-451C-A6A2-1FAC6A524ACD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7999B4DA-956C-4C7C-50E5-1A073684F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E49AF8BA-9467-D271-1DF9-49E33C10C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1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AEACAA7-DE38-487F-201C-9E1D18845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7613487B-7801-1E29-6A40-07E147807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192491D1-CFC8-A2DA-3088-DF8A69458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ACF8AB2C-F0FA-EC9E-DB3B-2E00E2D532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469E9B94-CC6D-CDF4-D5CE-6194EFAED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0D44F7AD-9E1C-5D50-338F-810739964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5C83-6ACC-4264-90B6-F1544A104534}" type="datetime1">
              <a:rPr lang="en-US" smtClean="0"/>
              <a:t>6/11/2025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B6AA04F0-5254-E368-E21B-102DFC60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9B79D1C8-2F75-73BD-F4B1-2D179E2B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70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C1BE631-A39D-72C0-DECC-89978EBE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07F37C1E-5C90-2815-66A7-FC70FD44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57AC6-98AE-403B-BE95-FE89EF7FB67A}" type="datetime1">
              <a:rPr lang="en-US" smtClean="0"/>
              <a:t>6/11/2025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FA548F72-E757-2215-712E-8AEDB6A87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C2A66FC6-E1A8-EDCF-BC22-B7701213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37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253880D5-B0F7-DF9C-2DD0-8184C629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4A143-DE8E-48C6-B039-4C4A12E2E99F}" type="datetime1">
              <a:rPr lang="en-US" smtClean="0"/>
              <a:t>6/11/2025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CBE29932-116C-E6B1-D3D6-BFB5C761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A360F60-10CA-58C1-2FC8-5E60EF59B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010" y="6492875"/>
            <a:ext cx="402990" cy="365125"/>
          </a:xfrm>
        </p:spPr>
        <p:txBody>
          <a:bodyPr/>
          <a:lstStyle>
            <a:lvl1pPr algn="ctr">
              <a:defRPr/>
            </a:lvl1pPr>
          </a:lstStyle>
          <a:p>
            <a:fld id="{EA57365C-3297-4028-AE2E-07E638D6BD4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17535981-42B2-5E44-21E7-5D9C2800E8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9" y="0"/>
            <a:ext cx="908605" cy="50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96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9B3DAC9-5751-B7B5-81CD-65B975CE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95F50A9-BF25-1608-6DAF-FC41F2933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87D255C1-9EFF-0342-FB67-B8F12135E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AC33531-A81E-C71A-DE40-F5654B48F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A8219-AF28-4991-8580-7824A13CBE7A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4BA96DF3-C508-E5A7-8BAC-B428F3B9E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3A8AE15-E212-790A-2DE9-2A2769D20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00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EE6B89B-BDD0-3E89-D979-3DC05072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A8E84313-4D2E-49F2-57A6-BDE6382EC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1DD64689-BB77-4495-3908-D3D482DC9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AFE33B1-9AB4-1C03-D182-21D741096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1C90-058F-45CC-8851-5C9CD0A4A0A7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586C2358-A80A-907D-D92C-B7A19763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9A986356-3D2A-C13C-5456-2618B2D2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7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7A9DCBB8-5252-DF9E-1662-4BD6C45F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89B5A5D-6FB0-02F0-7790-68C98578C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273BF17-C44C-1D93-6FE7-B8151004FB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9A3C6B-6241-493D-8F0D-39B16FACC6AC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DFB4EF3-6F1B-6CE4-6B5A-2AA31344D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ED6FD2D-C38F-A851-D5F8-892B40B2F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9010" y="6492875"/>
            <a:ext cx="402990" cy="36512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A57365C-3297-4028-AE2E-07E638D6BD4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blue and white logo&#10;&#10;AI-generated content may be incorrect.">
            <a:extLst>
              <a:ext uri="{FF2B5EF4-FFF2-40B4-BE49-F238E27FC236}">
                <a16:creationId xmlns:a16="http://schemas.microsoft.com/office/drawing/2014/main" id="{1081085C-6B63-998C-F58D-E41FBE7FE74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9" y="0"/>
            <a:ext cx="908605" cy="50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22.png"/><Relationship Id="rId25" Type="http://schemas.openxmlformats.org/officeDocument/2006/relationships/image" Target="../media/image45.png"/><Relationship Id="rId2" Type="http://schemas.openxmlformats.org/officeDocument/2006/relationships/image" Target="../media/image14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16.jpe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15.jpe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56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8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9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79.png"/><Relationship Id="rId7" Type="http://schemas.openxmlformats.org/officeDocument/2006/relationships/image" Target="../media/image9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84.png"/><Relationship Id="rId10" Type="http://schemas.openxmlformats.org/officeDocument/2006/relationships/image" Target="../media/image95.png"/><Relationship Id="rId4" Type="http://schemas.openxmlformats.org/officeDocument/2006/relationships/image" Target="../media/image83.pn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12.png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image" Target="../media/image113.png"/><Relationship Id="rId7" Type="http://schemas.openxmlformats.org/officeDocument/2006/relationships/image" Target="../media/image117.jpeg"/><Relationship Id="rId12" Type="http://schemas.openxmlformats.org/officeDocument/2006/relationships/image" Target="../media/image12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24.png"/><Relationship Id="rId5" Type="http://schemas.openxmlformats.org/officeDocument/2006/relationships/image" Target="../media/image116.png"/><Relationship Id="rId10" Type="http://schemas.openxmlformats.org/officeDocument/2006/relationships/image" Target="../media/image136.png"/><Relationship Id="rId4" Type="http://schemas.openxmlformats.org/officeDocument/2006/relationships/image" Target="../media/image114.png"/><Relationship Id="rId9" Type="http://schemas.openxmlformats.org/officeDocument/2006/relationships/image" Target="../media/image1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3" Type="http://schemas.openxmlformats.org/officeDocument/2006/relationships/image" Target="../media/image135.png"/><Relationship Id="rId7" Type="http://schemas.openxmlformats.org/officeDocument/2006/relationships/image" Target="../media/image116.png"/><Relationship Id="rId12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28.jpeg"/><Relationship Id="rId5" Type="http://schemas.openxmlformats.org/officeDocument/2006/relationships/image" Target="../media/image124.png"/><Relationship Id="rId10" Type="http://schemas.openxmlformats.org/officeDocument/2006/relationships/image" Target="../media/image127.jpeg"/><Relationship Id="rId4" Type="http://schemas.openxmlformats.org/officeDocument/2006/relationships/image" Target="../media/image139.png"/><Relationship Id="rId9" Type="http://schemas.openxmlformats.org/officeDocument/2006/relationships/image" Target="../media/image108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29C02762-CD17-AB80-072A-0208696FD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234" y="2874389"/>
            <a:ext cx="107415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4AAD"/>
                </a:solidFill>
                <a:effectLst/>
                <a:latin typeface="Arial" panose="020B0604020202020204" pitchFamily="34" charset="0"/>
              </a:rPr>
              <a:t>MÔ HÌNH HÓA MÔ HÌNH KHẢO SÁT ĐỘNG LỰC HỌC XE ĐIỆN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0ADC3-EC75-9E61-3B83-BDBFE872F3D2}"/>
              </a:ext>
            </a:extLst>
          </p:cNvPr>
          <p:cNvSpPr txBox="1"/>
          <p:nvPr/>
        </p:nvSpPr>
        <p:spPr>
          <a:xfrm>
            <a:off x="3047999" y="17988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600" b="1" dirty="0"/>
              <a:t>Đại Học Quốc Gia Thành Phố Hồ Chí Minh</a:t>
            </a:r>
            <a:br>
              <a:rPr lang="vi-VN" sz="1600" b="1" dirty="0"/>
            </a:br>
            <a:r>
              <a:rPr lang="vi-VN" sz="1600" b="1" dirty="0"/>
              <a:t>Trường Đại Học Bách Khoa</a:t>
            </a:r>
            <a:br>
              <a:rPr lang="vi-VN" sz="1600" b="1" dirty="0"/>
            </a:br>
            <a:r>
              <a:rPr lang="vi-VN" sz="1600" b="1" dirty="0"/>
              <a:t> Khoa </a:t>
            </a:r>
            <a:r>
              <a:rPr lang="en-US" sz="1600" b="1" dirty="0" err="1"/>
              <a:t>Kỹ</a:t>
            </a:r>
            <a:r>
              <a:rPr lang="en-US" sz="1600" b="1" dirty="0"/>
              <a:t> </a:t>
            </a:r>
            <a:r>
              <a:rPr lang="en-US" sz="1600" b="1" dirty="0" err="1"/>
              <a:t>thuật</a:t>
            </a:r>
            <a:r>
              <a:rPr lang="en-US" sz="1600" b="1" dirty="0"/>
              <a:t> Ô </a:t>
            </a:r>
            <a:r>
              <a:rPr lang="en-US" sz="1600" b="1" dirty="0" err="1"/>
              <a:t>tô</a:t>
            </a:r>
            <a:endParaRPr 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195672-F82B-7A93-7C74-CAD3C5D11048}"/>
              </a:ext>
            </a:extLst>
          </p:cNvPr>
          <p:cNvSpPr txBox="1"/>
          <p:nvPr/>
        </p:nvSpPr>
        <p:spPr>
          <a:xfrm>
            <a:off x="2368548" y="4072466"/>
            <a:ext cx="7454902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 TS.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Long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Học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242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812A-BA24-EECD-C024-59F34FE226B8}"/>
              </a:ext>
            </a:extLst>
          </p:cNvPr>
          <p:cNvSpPr txBox="1"/>
          <p:nvPr/>
        </p:nvSpPr>
        <p:spPr>
          <a:xfrm>
            <a:off x="3016249" y="1368536"/>
            <a:ext cx="6159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800" b="1" dirty="0">
                <a:solidFill>
                  <a:srgbClr val="FF3131"/>
                </a:solidFill>
                <a:latin typeface="Arial" panose="020B0604020202020204" pitchFamily="34" charset="0"/>
              </a:rPr>
              <a:t>ĐỒ ÁN TỐT NGHIỆP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A72F9BC-5A38-5845-ED6E-B46D8797C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598985"/>
              </p:ext>
            </p:extLst>
          </p:nvPr>
        </p:nvGraphicFramePr>
        <p:xfrm>
          <a:off x="2031999" y="5489464"/>
          <a:ext cx="8127999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2567380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5773415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72614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Sinh </a:t>
                      </a:r>
                      <a:r>
                        <a:rPr lang="en-US" sz="2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Bùi Thiên </a:t>
                      </a:r>
                      <a:r>
                        <a:rPr lang="en-US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Ân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MSSV: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2112833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706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Phạm Hữu </a:t>
                      </a:r>
                      <a:r>
                        <a:rPr lang="en-US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Toàn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MSSV: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2112460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34011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AA7FBA0-A59A-1159-6A59-BB54BB17C292}"/>
              </a:ext>
            </a:extLst>
          </p:cNvPr>
          <p:cNvSpPr txBox="1"/>
          <p:nvPr/>
        </p:nvSpPr>
        <p:spPr>
          <a:xfrm>
            <a:off x="3067431" y="6443758"/>
            <a:ext cx="605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11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06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063882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880B1C-B826-C24E-AE9E-5CFC4706210F}"/>
                  </a:ext>
                </a:extLst>
              </p:cNvPr>
              <p:cNvSpPr txBox="1"/>
              <p:nvPr/>
            </p:nvSpPr>
            <p:spPr>
              <a:xfrm>
                <a:off x="348992" y="4408080"/>
                <a:ext cx="7774803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 dirty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vi-VN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 ∙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𝑎𝑟𝑐𝑡𝑎𝑛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∙[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vi-V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𝑎𝑟𝑐𝑡𝑎𝑛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vi-V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)]})</m:t>
                      </m:r>
                    </m:oMath>
                  </m:oMathPara>
                </a14:m>
                <a:endParaRPr lang="vi-VN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880B1C-B826-C24E-AE9E-5CFC47062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2" y="4408080"/>
                <a:ext cx="7774803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FA08B91-FE69-5B4C-AE3E-3587980CB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232" y="5604402"/>
            <a:ext cx="9031490" cy="11786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EBA47A-9F7D-8642-A6FF-88BF5B50F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58" y="1060129"/>
            <a:ext cx="5604641" cy="3134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D4A0CC-70D2-A3E0-306F-6935A7AC268F}"/>
              </a:ext>
            </a:extLst>
          </p:cNvPr>
          <p:cNvSpPr txBox="1"/>
          <p:nvPr/>
        </p:nvSpPr>
        <p:spPr>
          <a:xfrm>
            <a:off x="276372" y="1479609"/>
            <a:ext cx="596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Phương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trượt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bánh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1F6E36-963B-2C4E-1C4F-0B7A36A811C6}"/>
                  </a:ext>
                </a:extLst>
              </p:cNvPr>
              <p:cNvSpPr txBox="1"/>
              <p:nvPr/>
            </p:nvSpPr>
            <p:spPr>
              <a:xfrm>
                <a:off x="118732" y="1435263"/>
                <a:ext cx="6388526" cy="19651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sub>
                                  </m:sSub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sub>
                                  </m:sSub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/>
                                <m:t>(0 &lt;  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 &lt; 1) 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khi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o</m:t>
                              </m:r>
                              <m:r>
                                <m:rPr>
                                  <m:nor/>
                                </m:rPr>
                                <a:rPr lang="vi-VN" i="1"/>
                                <m:t> </m:t>
                              </m:r>
                            </m:e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sub>
                                  </m:sSub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b>
                                  </m:sSub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/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i="1"/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1 &lt;  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 &lt; 0) 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khi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phanh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vi-VN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1F6E36-963B-2C4E-1C4F-0B7A36A81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32" y="1435263"/>
                <a:ext cx="6388526" cy="19651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FA0B85F-D688-B522-F1E6-69F04E440A37}"/>
              </a:ext>
            </a:extLst>
          </p:cNvPr>
          <p:cNvSpPr txBox="1"/>
          <p:nvPr/>
        </p:nvSpPr>
        <p:spPr>
          <a:xfrm>
            <a:off x="348992" y="3965555"/>
            <a:ext cx="541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Phương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dọc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70E6F4-5268-C02B-9696-A49DB5A5C2DA}"/>
                  </a:ext>
                </a:extLst>
              </p:cNvPr>
              <p:cNvSpPr txBox="1"/>
              <p:nvPr/>
            </p:nvSpPr>
            <p:spPr>
              <a:xfrm>
                <a:off x="7246451" y="4100303"/>
                <a:ext cx="54127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Đồ </a:t>
                </a:r>
                <a:r>
                  <a:rPr lang="en-US" sz="14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thị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theo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các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loại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mặt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đường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khi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=1000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endParaRPr lang="en-US" sz="1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70E6F4-5268-C02B-9696-A49DB5A5C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451" y="4100303"/>
                <a:ext cx="5412758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4F59FAF-BB15-47E5-E943-9BA20523DBA9}"/>
              </a:ext>
            </a:extLst>
          </p:cNvPr>
          <p:cNvSpPr txBox="1"/>
          <p:nvPr/>
        </p:nvSpPr>
        <p:spPr>
          <a:xfrm>
            <a:off x="3222255" y="5296625"/>
            <a:ext cx="5412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Magic Formula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B08BDE8-1403-DA68-1639-183105E8BC52}"/>
              </a:ext>
            </a:extLst>
          </p:cNvPr>
          <p:cNvSpPr txBox="1">
            <a:spLocks/>
          </p:cNvSpPr>
          <p:nvPr/>
        </p:nvSpPr>
        <p:spPr>
          <a:xfrm>
            <a:off x="794948" y="566698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 Magic Formula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6B032-B28E-3E67-DE35-34A98EC96F3F}"/>
              </a:ext>
            </a:extLst>
          </p:cNvPr>
          <p:cNvSpPr txBox="1"/>
          <p:nvPr/>
        </p:nvSpPr>
        <p:spPr>
          <a:xfrm>
            <a:off x="3243145" y="6480"/>
            <a:ext cx="6097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II. CƠ SỞ LÝ THUYẾT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8A2C684-FC5F-7CA5-A142-A2911F4B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53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C93030-BC11-1B59-2363-68B661EF2845}"/>
              </a:ext>
            </a:extLst>
          </p:cNvPr>
          <p:cNvGrpSpPr/>
          <p:nvPr/>
        </p:nvGrpSpPr>
        <p:grpSpPr>
          <a:xfrm>
            <a:off x="5874423" y="1523979"/>
            <a:ext cx="5430849" cy="3344334"/>
            <a:chOff x="327526" y="387350"/>
            <a:chExt cx="10053173" cy="59684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F3277E-4160-F626-9BBC-4820FE24F91C}"/>
                </a:ext>
              </a:extLst>
            </p:cNvPr>
            <p:cNvSpPr txBox="1"/>
            <p:nvPr/>
          </p:nvSpPr>
          <p:spPr>
            <a:xfrm>
              <a:off x="1430452" y="5982556"/>
              <a:ext cx="759758" cy="373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t=20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780F507-0000-A098-0D01-75237F25F524}"/>
                </a:ext>
              </a:extLst>
            </p:cNvPr>
            <p:cNvGrpSpPr/>
            <p:nvPr/>
          </p:nvGrpSpPr>
          <p:grpSpPr>
            <a:xfrm>
              <a:off x="327526" y="387350"/>
              <a:ext cx="10053173" cy="5913906"/>
              <a:chOff x="327526" y="387350"/>
              <a:chExt cx="10053173" cy="591390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B008B79-2CFA-C318-5DE2-BBCAB8CC6E35}"/>
                  </a:ext>
                </a:extLst>
              </p:cNvPr>
              <p:cNvSpPr/>
              <p:nvPr/>
            </p:nvSpPr>
            <p:spPr>
              <a:xfrm>
                <a:off x="3986793" y="444998"/>
                <a:ext cx="2866838" cy="247619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D3AB24E-AE05-B92F-CDBA-40EC60CF5F3D}"/>
                  </a:ext>
                </a:extLst>
              </p:cNvPr>
              <p:cNvSpPr/>
              <p:nvPr/>
            </p:nvSpPr>
            <p:spPr>
              <a:xfrm>
                <a:off x="4388490" y="902175"/>
                <a:ext cx="152400" cy="166688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81F820E-4E1F-2699-C799-D853046ADC1A}"/>
                  </a:ext>
                </a:extLst>
              </p:cNvPr>
              <p:cNvSpPr/>
              <p:nvPr/>
            </p:nvSpPr>
            <p:spPr>
              <a:xfrm>
                <a:off x="5344012" y="862966"/>
                <a:ext cx="152400" cy="166688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604CAFE-C83B-E992-2D9F-484B868F1A66}"/>
                  </a:ext>
                </a:extLst>
              </p:cNvPr>
              <p:cNvSpPr/>
              <p:nvPr/>
            </p:nvSpPr>
            <p:spPr>
              <a:xfrm>
                <a:off x="4658212" y="1599751"/>
                <a:ext cx="152400" cy="16668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E5F8282-2D77-E407-D36E-84EEEBA62598}"/>
                  </a:ext>
                </a:extLst>
              </p:cNvPr>
              <p:cNvSpPr/>
              <p:nvPr/>
            </p:nvSpPr>
            <p:spPr>
              <a:xfrm>
                <a:off x="6296512" y="1591815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BE413F7-D958-9468-1AE0-6816DFF2576A}"/>
                  </a:ext>
                </a:extLst>
              </p:cNvPr>
              <p:cNvSpPr/>
              <p:nvPr/>
            </p:nvSpPr>
            <p:spPr>
              <a:xfrm>
                <a:off x="5191612" y="1853383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B8E9195-A6B6-7DEA-5E17-4EB45E0490AD}"/>
                  </a:ext>
                </a:extLst>
              </p:cNvPr>
              <p:cNvSpPr/>
              <p:nvPr/>
            </p:nvSpPr>
            <p:spPr>
              <a:xfrm>
                <a:off x="4472588" y="2582111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255D567-C9E9-84AE-0696-33D46AE43632}"/>
                  </a:ext>
                </a:extLst>
              </p:cNvPr>
              <p:cNvSpPr/>
              <p:nvPr/>
            </p:nvSpPr>
            <p:spPr>
              <a:xfrm>
                <a:off x="6232270" y="2510835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6DA3F2-3D3F-E0FC-63C2-036A9572B5C8}"/>
                  </a:ext>
                </a:extLst>
              </p:cNvPr>
              <p:cNvSpPr txBox="1"/>
              <p:nvPr/>
            </p:nvSpPr>
            <p:spPr>
              <a:xfrm>
                <a:off x="4212696" y="653922"/>
                <a:ext cx="599359" cy="351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0.7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56AAA4-DD2C-6707-2756-2DA5738FADE5}"/>
                  </a:ext>
                </a:extLst>
              </p:cNvPr>
              <p:cNvSpPr txBox="1"/>
              <p:nvPr/>
            </p:nvSpPr>
            <p:spPr>
              <a:xfrm>
                <a:off x="5285609" y="646711"/>
                <a:ext cx="599359" cy="351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0.4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7290B2-D046-79C5-C881-F62E422EEBAA}"/>
                  </a:ext>
                </a:extLst>
              </p:cNvPr>
              <p:cNvSpPr txBox="1"/>
              <p:nvPr/>
            </p:nvSpPr>
            <p:spPr>
              <a:xfrm>
                <a:off x="4499051" y="1368945"/>
                <a:ext cx="599359" cy="351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0.3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A28B29-A6DD-ADA5-1B8E-3AEB9A143321}"/>
                  </a:ext>
                </a:extLst>
              </p:cNvPr>
              <p:cNvSpPr txBox="1"/>
              <p:nvPr/>
            </p:nvSpPr>
            <p:spPr>
              <a:xfrm>
                <a:off x="4319152" y="2323394"/>
                <a:ext cx="599359" cy="351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1.5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302288-0840-668A-BA8F-CB0A3367E534}"/>
                  </a:ext>
                </a:extLst>
              </p:cNvPr>
              <p:cNvSpPr txBox="1"/>
              <p:nvPr/>
            </p:nvSpPr>
            <p:spPr>
              <a:xfrm>
                <a:off x="5051878" y="1594210"/>
                <a:ext cx="599359" cy="351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1.0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639868B-8A6C-0B2A-CA12-5A67351D13F9}"/>
                  </a:ext>
                </a:extLst>
              </p:cNvPr>
              <p:cNvSpPr txBox="1"/>
              <p:nvPr/>
            </p:nvSpPr>
            <p:spPr>
              <a:xfrm>
                <a:off x="6179291" y="1341754"/>
                <a:ext cx="599359" cy="351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1.6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538C5F-16AE-9355-8853-EB494BAD0F53}"/>
                  </a:ext>
                </a:extLst>
              </p:cNvPr>
              <p:cNvSpPr txBox="1"/>
              <p:nvPr/>
            </p:nvSpPr>
            <p:spPr>
              <a:xfrm>
                <a:off x="5960419" y="2263330"/>
                <a:ext cx="599359" cy="351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0.9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183AF4-D9D7-74F0-472B-BBBEF8AED27B}"/>
                  </a:ext>
                </a:extLst>
              </p:cNvPr>
              <p:cNvSpPr/>
              <p:nvPr/>
            </p:nvSpPr>
            <p:spPr>
              <a:xfrm>
                <a:off x="5089719" y="2245261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BA628-2A74-150B-14E0-AD7CB3985855}"/>
                  </a:ext>
                </a:extLst>
              </p:cNvPr>
              <p:cNvSpPr txBox="1"/>
              <p:nvPr/>
            </p:nvSpPr>
            <p:spPr>
              <a:xfrm>
                <a:off x="4982832" y="2040311"/>
                <a:ext cx="599359" cy="351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0.9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39153B-8894-63DE-006C-BCFF46C261DE}"/>
                  </a:ext>
                </a:extLst>
              </p:cNvPr>
              <p:cNvSpPr/>
              <p:nvPr/>
            </p:nvSpPr>
            <p:spPr>
              <a:xfrm>
                <a:off x="7245540" y="434824"/>
                <a:ext cx="2866838" cy="247619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D85C91D-402C-AD6F-709C-6F9AEC8348B0}"/>
                  </a:ext>
                </a:extLst>
              </p:cNvPr>
              <p:cNvSpPr/>
              <p:nvPr/>
            </p:nvSpPr>
            <p:spPr>
              <a:xfrm>
                <a:off x="7647237" y="892001"/>
                <a:ext cx="152400" cy="166688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D6C42F7-369D-9C54-1BFD-4E78AEFECF74}"/>
                  </a:ext>
                </a:extLst>
              </p:cNvPr>
              <p:cNvSpPr/>
              <p:nvPr/>
            </p:nvSpPr>
            <p:spPr>
              <a:xfrm>
                <a:off x="8602759" y="852792"/>
                <a:ext cx="152400" cy="166688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FDAE354-D404-DC70-FD93-2E1DE1063E35}"/>
                  </a:ext>
                </a:extLst>
              </p:cNvPr>
              <p:cNvSpPr/>
              <p:nvPr/>
            </p:nvSpPr>
            <p:spPr>
              <a:xfrm>
                <a:off x="7916959" y="1589577"/>
                <a:ext cx="152400" cy="16668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9A89FEF-FFE7-84D3-98BF-8B620AEF5479}"/>
                  </a:ext>
                </a:extLst>
              </p:cNvPr>
              <p:cNvSpPr/>
              <p:nvPr/>
            </p:nvSpPr>
            <p:spPr>
              <a:xfrm>
                <a:off x="9555259" y="1581641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4583AF-90D6-E54D-4270-C34618BE585B}"/>
                  </a:ext>
                </a:extLst>
              </p:cNvPr>
              <p:cNvSpPr/>
              <p:nvPr/>
            </p:nvSpPr>
            <p:spPr>
              <a:xfrm>
                <a:off x="8440571" y="1863449"/>
                <a:ext cx="152400" cy="16668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EF571B3-09F3-3947-A0AA-13EA8ED49D0F}"/>
                  </a:ext>
                </a:extLst>
              </p:cNvPr>
              <p:cNvSpPr/>
              <p:nvPr/>
            </p:nvSpPr>
            <p:spPr>
              <a:xfrm>
                <a:off x="7731335" y="2571937"/>
                <a:ext cx="152400" cy="16668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851E809-C1EB-CBEC-DDF2-394F5EE479AA}"/>
                  </a:ext>
                </a:extLst>
              </p:cNvPr>
              <p:cNvSpPr/>
              <p:nvPr/>
            </p:nvSpPr>
            <p:spPr>
              <a:xfrm>
                <a:off x="9491017" y="2500661"/>
                <a:ext cx="152400" cy="16668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0AE64D3-D579-896E-1005-721AC524C3A9}"/>
                  </a:ext>
                </a:extLst>
              </p:cNvPr>
              <p:cNvSpPr/>
              <p:nvPr/>
            </p:nvSpPr>
            <p:spPr>
              <a:xfrm>
                <a:off x="8348466" y="2235087"/>
                <a:ext cx="152400" cy="16668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36839B5-3E30-FF23-90DC-A9F4A4D9B70F}"/>
                      </a:ext>
                    </a:extLst>
                  </p:cNvPr>
                  <p:cNvSpPr txBox="1"/>
                  <p:nvPr/>
                </p:nvSpPr>
                <p:spPr>
                  <a:xfrm>
                    <a:off x="9368747" y="1244852"/>
                    <a:ext cx="419100" cy="32932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36839B5-3E30-FF23-90DC-A9F4A4D9B7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68747" y="1244852"/>
                    <a:ext cx="419100" cy="32932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390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21FF9AF-3263-847D-BEFF-79815CFF98EF}"/>
                  </a:ext>
                </a:extLst>
              </p:cNvPr>
              <p:cNvSpPr/>
              <p:nvPr/>
            </p:nvSpPr>
            <p:spPr>
              <a:xfrm>
                <a:off x="327526" y="3436408"/>
                <a:ext cx="2866838" cy="247619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CA8451B-96F7-F269-11A0-4325A3EB4B57}"/>
                  </a:ext>
                </a:extLst>
              </p:cNvPr>
              <p:cNvSpPr/>
              <p:nvPr/>
            </p:nvSpPr>
            <p:spPr>
              <a:xfrm>
                <a:off x="819026" y="4074910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212861A-E981-EB24-61D9-E9594F520DA4}"/>
                  </a:ext>
                </a:extLst>
              </p:cNvPr>
              <p:cNvSpPr/>
              <p:nvPr/>
            </p:nvSpPr>
            <p:spPr>
              <a:xfrm>
                <a:off x="1388517" y="4772486"/>
                <a:ext cx="152400" cy="166688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664B12F-5EF9-65F2-1488-B303DC7F2E42}"/>
                  </a:ext>
                </a:extLst>
              </p:cNvPr>
              <p:cNvSpPr/>
              <p:nvPr/>
            </p:nvSpPr>
            <p:spPr>
              <a:xfrm>
                <a:off x="1233932" y="4382331"/>
                <a:ext cx="152400" cy="16668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B96C1FF-FCC8-62AE-6D3C-1ABF360C3EF0}"/>
                  </a:ext>
                </a:extLst>
              </p:cNvPr>
              <p:cNvSpPr/>
              <p:nvPr/>
            </p:nvSpPr>
            <p:spPr>
              <a:xfrm>
                <a:off x="2092316" y="4325921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9270675-575C-684C-55A7-76EA3D16A370}"/>
                  </a:ext>
                </a:extLst>
              </p:cNvPr>
              <p:cNvSpPr/>
              <p:nvPr/>
            </p:nvSpPr>
            <p:spPr>
              <a:xfrm>
                <a:off x="1557632" y="3976929"/>
                <a:ext cx="152400" cy="166688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2735799-EF63-F006-07A5-DDE1A27E0408}"/>
                  </a:ext>
                </a:extLst>
              </p:cNvPr>
              <p:cNvSpPr/>
              <p:nvPr/>
            </p:nvSpPr>
            <p:spPr>
              <a:xfrm>
                <a:off x="803518" y="4591160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43C1144-7DD9-8838-C9F1-0412B05E90EE}"/>
                  </a:ext>
                </a:extLst>
              </p:cNvPr>
              <p:cNvSpPr/>
              <p:nvPr/>
            </p:nvSpPr>
            <p:spPr>
              <a:xfrm>
                <a:off x="2039580" y="4855830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1539DE7-AA18-90EB-BC1E-987F2F2D03CA}"/>
                  </a:ext>
                </a:extLst>
              </p:cNvPr>
              <p:cNvSpPr/>
              <p:nvPr/>
            </p:nvSpPr>
            <p:spPr>
              <a:xfrm>
                <a:off x="1430452" y="5236671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01C4527-4AE3-426C-359C-EC8BC0D5E7E5}"/>
                  </a:ext>
                </a:extLst>
              </p:cNvPr>
              <p:cNvSpPr/>
              <p:nvPr/>
            </p:nvSpPr>
            <p:spPr>
              <a:xfrm>
                <a:off x="3327807" y="3451830"/>
                <a:ext cx="2866838" cy="247619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D72D2A-47A0-CA64-8E30-EBC4D86B60DA}"/>
                  </a:ext>
                </a:extLst>
              </p:cNvPr>
              <p:cNvSpPr/>
              <p:nvPr/>
            </p:nvSpPr>
            <p:spPr>
              <a:xfrm>
                <a:off x="4771657" y="4085052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C9F86EF-EE4A-5BE2-1D43-809EB30DCE4F}"/>
                  </a:ext>
                </a:extLst>
              </p:cNvPr>
              <p:cNvSpPr/>
              <p:nvPr/>
            </p:nvSpPr>
            <p:spPr>
              <a:xfrm>
                <a:off x="4599489" y="4657114"/>
                <a:ext cx="152400" cy="166688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449003E-6D76-7066-5EEE-CAAF27CB5A67}"/>
                  </a:ext>
                </a:extLst>
              </p:cNvPr>
              <p:cNvSpPr/>
              <p:nvPr/>
            </p:nvSpPr>
            <p:spPr>
              <a:xfrm>
                <a:off x="4278672" y="4527775"/>
                <a:ext cx="152400" cy="16668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8B2F89A-928D-45BB-4A97-E8600A35E856}"/>
                  </a:ext>
                </a:extLst>
              </p:cNvPr>
              <p:cNvSpPr/>
              <p:nvPr/>
            </p:nvSpPr>
            <p:spPr>
              <a:xfrm>
                <a:off x="4887461" y="4279868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DCFF443-3357-AA55-47B1-C10EB5F4A76F}"/>
                  </a:ext>
                </a:extLst>
              </p:cNvPr>
              <p:cNvSpPr/>
              <p:nvPr/>
            </p:nvSpPr>
            <p:spPr>
              <a:xfrm>
                <a:off x="4358042" y="4118938"/>
                <a:ext cx="152400" cy="166688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2F8B37D-7738-397D-ED0E-6152E79D0E0D}"/>
                  </a:ext>
                </a:extLst>
              </p:cNvPr>
              <p:cNvSpPr/>
              <p:nvPr/>
            </p:nvSpPr>
            <p:spPr>
              <a:xfrm>
                <a:off x="4112945" y="4363212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82D8992-0C73-3316-BC6A-4516FEE0E077}"/>
                  </a:ext>
                </a:extLst>
              </p:cNvPr>
              <p:cNvSpPr/>
              <p:nvPr/>
            </p:nvSpPr>
            <p:spPr>
              <a:xfrm>
                <a:off x="4874953" y="4611119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ECD48C1-186F-7E9B-112A-FE46667C29DA}"/>
                  </a:ext>
                </a:extLst>
              </p:cNvPr>
              <p:cNvSpPr/>
              <p:nvPr/>
            </p:nvSpPr>
            <p:spPr>
              <a:xfrm>
                <a:off x="4247382" y="4856792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B2A43DC-E748-6392-87F8-1656D9BCA8F5}"/>
                  </a:ext>
                </a:extLst>
              </p:cNvPr>
              <p:cNvSpPr/>
              <p:nvPr/>
            </p:nvSpPr>
            <p:spPr>
              <a:xfrm>
                <a:off x="6652104" y="3451830"/>
                <a:ext cx="2866838" cy="247619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C582F16-2D82-33A5-C08F-900D894D2B89}"/>
                  </a:ext>
                </a:extLst>
              </p:cNvPr>
              <p:cNvSpPr/>
              <p:nvPr/>
            </p:nvSpPr>
            <p:spPr>
              <a:xfrm>
                <a:off x="7545239" y="4429536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2DA910C-54A4-CE0D-07C2-B8C519FEB01A}"/>
                  </a:ext>
                </a:extLst>
              </p:cNvPr>
              <p:cNvSpPr/>
              <p:nvPr/>
            </p:nvSpPr>
            <p:spPr>
              <a:xfrm>
                <a:off x="7674118" y="4429536"/>
                <a:ext cx="152400" cy="166688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83C3836-AB6B-A5A8-9DFC-A68680D1A8FA}"/>
                  </a:ext>
                </a:extLst>
              </p:cNvPr>
              <p:cNvSpPr/>
              <p:nvPr/>
            </p:nvSpPr>
            <p:spPr>
              <a:xfrm>
                <a:off x="7602969" y="4527775"/>
                <a:ext cx="152400" cy="16668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AD15F4A-CD95-B828-C0AA-BC29642767CC}"/>
                  </a:ext>
                </a:extLst>
              </p:cNvPr>
              <p:cNvSpPr/>
              <p:nvPr/>
            </p:nvSpPr>
            <p:spPr>
              <a:xfrm>
                <a:off x="7782024" y="4368084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F8FD1B0-3CB5-7B94-793A-A919B449F31F}"/>
                  </a:ext>
                </a:extLst>
              </p:cNvPr>
              <p:cNvSpPr/>
              <p:nvPr/>
            </p:nvSpPr>
            <p:spPr>
              <a:xfrm>
                <a:off x="7629605" y="4281933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BFF82C-915E-0281-769E-3C09F619F3EB}"/>
                  </a:ext>
                </a:extLst>
              </p:cNvPr>
              <p:cNvSpPr/>
              <p:nvPr/>
            </p:nvSpPr>
            <p:spPr>
              <a:xfrm>
                <a:off x="7482053" y="4615302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14B1502-AED0-50E6-D3C6-907C1C0E9B1E}"/>
                  </a:ext>
                </a:extLst>
              </p:cNvPr>
              <p:cNvSpPr/>
              <p:nvPr/>
            </p:nvSpPr>
            <p:spPr>
              <a:xfrm>
                <a:off x="7758503" y="4545107"/>
                <a:ext cx="152400" cy="166688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BE70EDF-C62E-C2E4-2045-8C6921D7AD67}"/>
                  </a:ext>
                </a:extLst>
              </p:cNvPr>
              <p:cNvSpPr/>
              <p:nvPr/>
            </p:nvSpPr>
            <p:spPr>
              <a:xfrm>
                <a:off x="7676780" y="4679568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85A3849-41C1-D023-F759-E1CCE83B0FF4}"/>
                  </a:ext>
                </a:extLst>
              </p:cNvPr>
              <p:cNvSpPr/>
              <p:nvPr/>
            </p:nvSpPr>
            <p:spPr>
              <a:xfrm>
                <a:off x="3900481" y="387350"/>
                <a:ext cx="6287650" cy="258137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2215D89-86D4-C0CC-772E-A22BEAAD3180}"/>
                  </a:ext>
                </a:extLst>
              </p:cNvPr>
              <p:cNvSpPr txBox="1"/>
              <p:nvPr/>
            </p:nvSpPr>
            <p:spPr>
              <a:xfrm>
                <a:off x="6326110" y="3001844"/>
                <a:ext cx="634111" cy="373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t=1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4D4E9EA-CC70-33DD-44F1-14A68352908C}"/>
                  </a:ext>
                </a:extLst>
              </p:cNvPr>
              <p:cNvSpPr txBox="1"/>
              <p:nvPr/>
            </p:nvSpPr>
            <p:spPr>
              <a:xfrm>
                <a:off x="1456597" y="2968503"/>
                <a:ext cx="634111" cy="373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t=0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2343083-E2D0-6A5A-EC03-269FD61E9AAC}"/>
                  </a:ext>
                </a:extLst>
              </p:cNvPr>
              <p:cNvSpPr txBox="1"/>
              <p:nvPr/>
            </p:nvSpPr>
            <p:spPr>
              <a:xfrm>
                <a:off x="4397477" y="5928023"/>
                <a:ext cx="759758" cy="373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t=50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94A1B33-D8EC-1DB8-D083-D180419FCA1A}"/>
                  </a:ext>
                </a:extLst>
              </p:cNvPr>
              <p:cNvSpPr txBox="1"/>
              <p:nvPr/>
            </p:nvSpPr>
            <p:spPr>
              <a:xfrm>
                <a:off x="7727520" y="5928023"/>
                <a:ext cx="842631" cy="373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t=</a:t>
                </a:r>
                <a:r>
                  <a:rPr lang="en-US" sz="110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t</a:t>
                </a:r>
                <a:r>
                  <a:rPr lang="en-US" sz="1100" baseline="-2500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max</a:t>
                </a:r>
                <a:endParaRPr lang="en-US" sz="1100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07526634-C8B9-C41C-05FD-0091A2AA6B41}"/>
                  </a:ext>
                </a:extLst>
              </p:cNvPr>
              <p:cNvSpPr txBox="1"/>
              <p:nvPr/>
            </p:nvSpPr>
            <p:spPr>
              <a:xfrm>
                <a:off x="6154697" y="4452975"/>
                <a:ext cx="634111" cy="373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…..</a:t>
                </a: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8E1C84E8-7934-1ACF-7DAF-7BAD23973EDA}"/>
                  </a:ext>
                </a:extLst>
              </p:cNvPr>
              <p:cNvSpPr/>
              <p:nvPr/>
            </p:nvSpPr>
            <p:spPr>
              <a:xfrm>
                <a:off x="8127837" y="1117314"/>
                <a:ext cx="152400" cy="16668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TextBox 193">
                    <a:extLst>
                      <a:ext uri="{FF2B5EF4-FFF2-40B4-BE49-F238E27FC236}">
                        <a16:creationId xmlns:a16="http://schemas.microsoft.com/office/drawing/2014/main" id="{75E61080-2A65-2E69-DEAB-3327274AF5E7}"/>
                      </a:ext>
                    </a:extLst>
                  </p:cNvPr>
                  <p:cNvSpPr txBox="1"/>
                  <p:nvPr/>
                </p:nvSpPr>
                <p:spPr>
                  <a:xfrm>
                    <a:off x="9747441" y="4185635"/>
                    <a:ext cx="579120" cy="3512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oMath>
                      </m:oMathPara>
                    </a14:m>
                    <a:endParaRPr lang="en-US" sz="1000"/>
                  </a:p>
                </p:txBody>
              </p:sp>
            </mc:Choice>
            <mc:Fallback xmlns="">
              <p:sp>
                <p:nvSpPr>
                  <p:cNvPr id="194" name="TextBox 193">
                    <a:extLst>
                      <a:ext uri="{FF2B5EF4-FFF2-40B4-BE49-F238E27FC236}">
                        <a16:creationId xmlns:a16="http://schemas.microsoft.com/office/drawing/2014/main" id="{75E61080-2A65-2E69-DEAB-3327274AF5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47441" y="4185635"/>
                    <a:ext cx="579120" cy="35127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5" name="TextBox 194">
                    <a:extLst>
                      <a:ext uri="{FF2B5EF4-FFF2-40B4-BE49-F238E27FC236}">
                        <a16:creationId xmlns:a16="http://schemas.microsoft.com/office/drawing/2014/main" id="{3A428A4A-8712-1FDF-4D33-9D2F5A5B8297}"/>
                      </a:ext>
                    </a:extLst>
                  </p:cNvPr>
                  <p:cNvSpPr txBox="1"/>
                  <p:nvPr/>
                </p:nvSpPr>
                <p:spPr>
                  <a:xfrm>
                    <a:off x="9743568" y="4527194"/>
                    <a:ext cx="579120" cy="3708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oMath>
                      </m:oMathPara>
                    </a14:m>
                    <a:endParaRPr lang="en-US" sz="1000"/>
                  </a:p>
                </p:txBody>
              </p:sp>
            </mc:Choice>
            <mc:Fallback xmlns="">
              <p:sp>
                <p:nvSpPr>
                  <p:cNvPr id="195" name="TextBox 194">
                    <a:extLst>
                      <a:ext uri="{FF2B5EF4-FFF2-40B4-BE49-F238E27FC236}">
                        <a16:creationId xmlns:a16="http://schemas.microsoft.com/office/drawing/2014/main" id="{3A428A4A-8712-1FDF-4D33-9D2F5A5B82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43568" y="4527194"/>
                    <a:ext cx="579120" cy="37085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TextBox 195">
                    <a:extLst>
                      <a:ext uri="{FF2B5EF4-FFF2-40B4-BE49-F238E27FC236}">
                        <a16:creationId xmlns:a16="http://schemas.microsoft.com/office/drawing/2014/main" id="{0012045B-CF78-54DA-14F2-1A95F8588165}"/>
                      </a:ext>
                    </a:extLst>
                  </p:cNvPr>
                  <p:cNvSpPr txBox="1"/>
                  <p:nvPr/>
                </p:nvSpPr>
                <p:spPr>
                  <a:xfrm>
                    <a:off x="9740620" y="4926498"/>
                    <a:ext cx="640079" cy="3512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b>
                          </m:sSub>
                        </m:oMath>
                      </m:oMathPara>
                    </a14:m>
                    <a:endParaRPr lang="en-US" sz="1000"/>
                  </a:p>
                </p:txBody>
              </p:sp>
            </mc:Choice>
            <mc:Fallback xmlns="">
              <p:sp>
                <p:nvSpPr>
                  <p:cNvPr id="196" name="TextBox 195">
                    <a:extLst>
                      <a:ext uri="{FF2B5EF4-FFF2-40B4-BE49-F238E27FC236}">
                        <a16:creationId xmlns:a16="http://schemas.microsoft.com/office/drawing/2014/main" id="{0012045B-CF78-54DA-14F2-1A95F85881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40620" y="4926498"/>
                    <a:ext cx="640079" cy="35127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702F95A2-6587-65C9-29E9-5612BF170D1A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153" y="853027"/>
                    <a:ext cx="1221014" cy="32932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"/>
                              <m:ctrlPr>
                                <a:rPr lang="en-US" sz="9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9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9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d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e>
                          </m:d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702F95A2-6587-65C9-29E9-5612BF170D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0153" y="853027"/>
                    <a:ext cx="1221014" cy="32932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C174F7B1-0048-0A3A-404D-627F8E3C581C}"/>
                  </a:ext>
                </a:extLst>
              </p:cNvPr>
              <p:cNvSpPr/>
              <p:nvPr/>
            </p:nvSpPr>
            <p:spPr>
              <a:xfrm>
                <a:off x="9664419" y="4285916"/>
                <a:ext cx="152400" cy="16668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AD640D7-535F-96E6-060A-1650DF8AF368}"/>
                  </a:ext>
                </a:extLst>
              </p:cNvPr>
              <p:cNvSpPr/>
              <p:nvPr/>
            </p:nvSpPr>
            <p:spPr>
              <a:xfrm>
                <a:off x="9681990" y="4991295"/>
                <a:ext cx="152400" cy="166688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36B349FC-E715-9004-D998-A1704603F52C}"/>
                  </a:ext>
                </a:extLst>
              </p:cNvPr>
              <p:cNvSpPr/>
              <p:nvPr/>
            </p:nvSpPr>
            <p:spPr>
              <a:xfrm>
                <a:off x="9664419" y="4618665"/>
                <a:ext cx="152400" cy="166688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DE43A7A0-80C0-C98C-EBC1-5630B4DEA215}"/>
                  </a:ext>
                </a:extLst>
              </p:cNvPr>
              <p:cNvSpPr/>
              <p:nvPr/>
            </p:nvSpPr>
            <p:spPr>
              <a:xfrm>
                <a:off x="363536" y="477421"/>
                <a:ext cx="2866838" cy="247619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6C884DC8-67BF-83D8-E05C-2936EBA7798C}"/>
                  </a:ext>
                </a:extLst>
              </p:cNvPr>
              <p:cNvSpPr/>
              <p:nvPr/>
            </p:nvSpPr>
            <p:spPr>
              <a:xfrm>
                <a:off x="765233" y="934598"/>
                <a:ext cx="152400" cy="166688"/>
              </a:xfrm>
              <a:prstGeom prst="ellipse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7E0BF190-7745-587E-7499-486945E3E134}"/>
                  </a:ext>
                </a:extLst>
              </p:cNvPr>
              <p:cNvSpPr/>
              <p:nvPr/>
            </p:nvSpPr>
            <p:spPr>
              <a:xfrm>
                <a:off x="1720755" y="895389"/>
                <a:ext cx="152400" cy="166688"/>
              </a:xfrm>
              <a:prstGeom prst="ellipse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9812C299-E3CE-3B9B-875C-26A206CA3F85}"/>
                  </a:ext>
                </a:extLst>
              </p:cNvPr>
              <p:cNvSpPr/>
              <p:nvPr/>
            </p:nvSpPr>
            <p:spPr>
              <a:xfrm>
                <a:off x="1034955" y="1632174"/>
                <a:ext cx="152400" cy="166688"/>
              </a:xfrm>
              <a:prstGeom prst="ellipse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88A41634-5167-1746-2A73-369C713227AB}"/>
                  </a:ext>
                </a:extLst>
              </p:cNvPr>
              <p:cNvSpPr/>
              <p:nvPr/>
            </p:nvSpPr>
            <p:spPr>
              <a:xfrm>
                <a:off x="2673255" y="1624238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4A7525A1-D405-7B11-0C1A-DFBBAEB53B4F}"/>
                  </a:ext>
                </a:extLst>
              </p:cNvPr>
              <p:cNvSpPr/>
              <p:nvPr/>
            </p:nvSpPr>
            <p:spPr>
              <a:xfrm>
                <a:off x="1568355" y="1885806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FB62D3A3-4185-2F60-48C5-73135B26F92E}"/>
                  </a:ext>
                </a:extLst>
              </p:cNvPr>
              <p:cNvSpPr/>
              <p:nvPr/>
            </p:nvSpPr>
            <p:spPr>
              <a:xfrm>
                <a:off x="849331" y="2614534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E51530F2-B4ED-9CDF-4B5A-15ADE12B675D}"/>
                  </a:ext>
                </a:extLst>
              </p:cNvPr>
              <p:cNvSpPr/>
              <p:nvPr/>
            </p:nvSpPr>
            <p:spPr>
              <a:xfrm>
                <a:off x="2609013" y="2543258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1F6FBD2E-E7DA-F258-F912-871C4D58D00D}"/>
                  </a:ext>
                </a:extLst>
              </p:cNvPr>
              <p:cNvSpPr txBox="1"/>
              <p:nvPr/>
            </p:nvSpPr>
            <p:spPr>
              <a:xfrm>
                <a:off x="589439" y="686346"/>
                <a:ext cx="599359" cy="351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0.7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DEBFB430-254D-9CB6-350C-1986E1D0B5AC}"/>
                  </a:ext>
                </a:extLst>
              </p:cNvPr>
              <p:cNvSpPr txBox="1"/>
              <p:nvPr/>
            </p:nvSpPr>
            <p:spPr>
              <a:xfrm>
                <a:off x="1662352" y="679134"/>
                <a:ext cx="599359" cy="351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0.4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0AFAC5A8-E032-2882-19AF-50DADCC87671}"/>
                  </a:ext>
                </a:extLst>
              </p:cNvPr>
              <p:cNvSpPr txBox="1"/>
              <p:nvPr/>
            </p:nvSpPr>
            <p:spPr>
              <a:xfrm>
                <a:off x="849331" y="1399784"/>
                <a:ext cx="599359" cy="351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0.3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4089AE6C-A6CD-E044-81C8-589CFB0231D3}"/>
                  </a:ext>
                </a:extLst>
              </p:cNvPr>
              <p:cNvSpPr txBox="1"/>
              <p:nvPr/>
            </p:nvSpPr>
            <p:spPr>
              <a:xfrm>
                <a:off x="695895" y="2355817"/>
                <a:ext cx="599359" cy="351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1.5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AEFE079A-9E2A-9474-89C9-4685E57B0AF6}"/>
                  </a:ext>
                </a:extLst>
              </p:cNvPr>
              <p:cNvSpPr txBox="1"/>
              <p:nvPr/>
            </p:nvSpPr>
            <p:spPr>
              <a:xfrm>
                <a:off x="1428621" y="1626632"/>
                <a:ext cx="599359" cy="351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1.0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C8204A60-9266-6E9C-BBFD-57754A2D024C}"/>
                  </a:ext>
                </a:extLst>
              </p:cNvPr>
              <p:cNvSpPr txBox="1"/>
              <p:nvPr/>
            </p:nvSpPr>
            <p:spPr>
              <a:xfrm>
                <a:off x="2556034" y="1374176"/>
                <a:ext cx="599359" cy="351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1.6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AB0BC7AB-8BEB-BB9C-B971-F756D62394C4}"/>
                  </a:ext>
                </a:extLst>
              </p:cNvPr>
              <p:cNvSpPr txBox="1"/>
              <p:nvPr/>
            </p:nvSpPr>
            <p:spPr>
              <a:xfrm>
                <a:off x="2337162" y="2295752"/>
                <a:ext cx="599359" cy="351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0.9</a:t>
                </a: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8ABDBB8F-1499-B8DE-BAD4-A93109CFE143}"/>
                  </a:ext>
                </a:extLst>
              </p:cNvPr>
              <p:cNvSpPr/>
              <p:nvPr/>
            </p:nvSpPr>
            <p:spPr>
              <a:xfrm>
                <a:off x="1466462" y="2277684"/>
                <a:ext cx="152400" cy="166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138F8189-685C-E50D-4B6C-3DA4DCF1B379}"/>
                  </a:ext>
                </a:extLst>
              </p:cNvPr>
              <p:cNvSpPr txBox="1"/>
              <p:nvPr/>
            </p:nvSpPr>
            <p:spPr>
              <a:xfrm>
                <a:off x="1359575" y="2072734"/>
                <a:ext cx="599359" cy="351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0.9</a:t>
                </a:r>
              </a:p>
            </p:txBody>
          </p:sp>
        </p:grp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E68F3EC8-30EE-FD34-4BA6-0F50B6ACB6FF}"/>
              </a:ext>
            </a:extLst>
          </p:cNvPr>
          <p:cNvSpPr txBox="1"/>
          <p:nvPr/>
        </p:nvSpPr>
        <p:spPr>
          <a:xfrm>
            <a:off x="5982584" y="4924150"/>
            <a:ext cx="4967089" cy="1069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20"/>
              </a:lnSpc>
            </a:pPr>
            <a:r>
              <a:rPr lang="vi-VN" sz="2800" i="1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Mô tả sơ lược quá trình tối ưu của thuật toán</a:t>
            </a:r>
          </a:p>
        </p:txBody>
      </p:sp>
      <p:pic>
        <p:nvPicPr>
          <p:cNvPr id="218" name="Picture 217" descr="Feature selection using binary grey wolf optimizer with elite-based  crossover for Arabic text classification | Neural Computing and Applications">
            <a:extLst>
              <a:ext uri="{FF2B5EF4-FFF2-40B4-BE49-F238E27FC236}">
                <a16:creationId xmlns:a16="http://schemas.microsoft.com/office/drawing/2014/main" id="{253337D8-05E6-AED6-0195-A62AB020F5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101" y="1468142"/>
            <a:ext cx="2582796" cy="345600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59A91821-532B-1BE3-DAA0-9C7128FD0D79}"/>
              </a:ext>
            </a:extLst>
          </p:cNvPr>
          <p:cNvSpPr txBox="1"/>
          <p:nvPr/>
        </p:nvSpPr>
        <p:spPr>
          <a:xfrm>
            <a:off x="563954" y="5103946"/>
            <a:ext cx="4967089" cy="571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20"/>
              </a:lnSpc>
            </a:pPr>
            <a:r>
              <a:rPr lang="en-US" sz="2800" i="1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Phân</a:t>
            </a:r>
            <a:r>
              <a:rPr lang="en-US" sz="2800" i="1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cấp</a:t>
            </a:r>
            <a:r>
              <a:rPr lang="en-US" sz="2800" i="1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loài</a:t>
            </a:r>
            <a:r>
              <a:rPr lang="en-US" sz="2800" i="1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sói</a:t>
            </a:r>
            <a:endParaRPr lang="vi-VN" sz="2800" i="1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261748F-D92B-B263-4724-3EDEE772F29E}"/>
              </a:ext>
            </a:extLst>
          </p:cNvPr>
          <p:cNvSpPr txBox="1"/>
          <p:nvPr/>
        </p:nvSpPr>
        <p:spPr>
          <a:xfrm>
            <a:off x="3243145" y="6480"/>
            <a:ext cx="6097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II. CƠ SỞ LÝ THUYẾT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1" name="Subtitle 2">
            <a:extLst>
              <a:ext uri="{FF2B5EF4-FFF2-40B4-BE49-F238E27FC236}">
                <a16:creationId xmlns:a16="http://schemas.microsoft.com/office/drawing/2014/main" id="{DAC9AA55-A5B5-4C9B-8186-AD329FA5D463}"/>
              </a:ext>
            </a:extLst>
          </p:cNvPr>
          <p:cNvSpPr txBox="1">
            <a:spLocks/>
          </p:cNvSpPr>
          <p:nvPr/>
        </p:nvSpPr>
        <p:spPr>
          <a:xfrm>
            <a:off x="794948" y="566698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2.4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Sói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xám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Grey Wolf Optimization</a:t>
            </a:r>
          </a:p>
        </p:txBody>
      </p:sp>
      <p:sp>
        <p:nvSpPr>
          <p:cNvPr id="222" name="Slide Number Placeholder 221">
            <a:extLst>
              <a:ext uri="{FF2B5EF4-FFF2-40B4-BE49-F238E27FC236}">
                <a16:creationId xmlns:a16="http://schemas.microsoft.com/office/drawing/2014/main" id="{69674D82-E9C4-AA4E-B83E-06B0BF3FA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49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26EA-D602-8F0F-4525-625CD4DC9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276" descr="A diagram of a triangle with lines and dots&#10;&#10;AI-generated content may be incorrect.">
            <a:extLst>
              <a:ext uri="{FF2B5EF4-FFF2-40B4-BE49-F238E27FC236}">
                <a16:creationId xmlns:a16="http://schemas.microsoft.com/office/drawing/2014/main" id="{2BEA477D-9C0B-64BB-92F7-E2B048FCB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488" y="3115829"/>
            <a:ext cx="2793117" cy="2403873"/>
          </a:xfrm>
          <a:prstGeom prst="rect">
            <a:avLst/>
          </a:prstGeom>
        </p:spPr>
      </p:pic>
      <p:sp>
        <p:nvSpPr>
          <p:cNvPr id="218" name="Rectangle 217">
            <a:extLst>
              <a:ext uri="{FF2B5EF4-FFF2-40B4-BE49-F238E27FC236}">
                <a16:creationId xmlns:a16="http://schemas.microsoft.com/office/drawing/2014/main" id="{9212EB4F-B1BF-9D20-684A-365EE54333AA}"/>
              </a:ext>
            </a:extLst>
          </p:cNvPr>
          <p:cNvSpPr/>
          <p:nvPr/>
        </p:nvSpPr>
        <p:spPr>
          <a:xfrm>
            <a:off x="698385" y="1005377"/>
            <a:ext cx="2007118" cy="3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Bao vây con mồi</a:t>
            </a: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473843F-9C71-AD4D-E770-AE77DB0C6D38}"/>
              </a:ext>
            </a:extLst>
          </p:cNvPr>
          <p:cNvGrpSpPr/>
          <p:nvPr/>
        </p:nvGrpSpPr>
        <p:grpSpPr>
          <a:xfrm>
            <a:off x="465027" y="1994896"/>
            <a:ext cx="2785611" cy="668624"/>
            <a:chOff x="2590800" y="3352315"/>
            <a:chExt cx="4074543" cy="1438789"/>
          </a:xfrm>
        </p:grpSpPr>
        <p:sp>
          <p:nvSpPr>
            <p:cNvPr id="220" name="Rectangle: Rounded Corners 219">
              <a:extLst>
                <a:ext uri="{FF2B5EF4-FFF2-40B4-BE49-F238E27FC236}">
                  <a16:creationId xmlns:a16="http://schemas.microsoft.com/office/drawing/2014/main" id="{08C51ACD-B305-66C0-4498-89FFC04D8445}"/>
                </a:ext>
              </a:extLst>
            </p:cNvPr>
            <p:cNvSpPr/>
            <p:nvPr/>
          </p:nvSpPr>
          <p:spPr>
            <a:xfrm>
              <a:off x="2590800" y="3352315"/>
              <a:ext cx="4074543" cy="1394742"/>
            </a:xfrm>
            <a:prstGeom prst="roundRect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AEBB9EFA-19A0-737B-4D4E-C4E5BB95A65B}"/>
                    </a:ext>
                  </a:extLst>
                </p:cNvPr>
                <p:cNvSpPr txBox="1"/>
                <p:nvPr/>
              </p:nvSpPr>
              <p:spPr>
                <a:xfrm>
                  <a:off x="3466659" y="3471879"/>
                  <a:ext cx="2239417" cy="7311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400" i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14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AEBB9EFA-19A0-737B-4D4E-C4E5BB95A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6659" y="3471879"/>
                  <a:ext cx="2239417" cy="7311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E6D30D39-D7C1-5D63-F4B9-D86C14345619}"/>
                    </a:ext>
                  </a:extLst>
                </p:cNvPr>
                <p:cNvSpPr txBox="1"/>
                <p:nvPr/>
              </p:nvSpPr>
              <p:spPr>
                <a:xfrm>
                  <a:off x="2737661" y="4093073"/>
                  <a:ext cx="3639457" cy="6980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i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1400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400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400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E6D30D39-D7C1-5D63-F4B9-D86C14345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7661" y="4093073"/>
                  <a:ext cx="3639457" cy="6980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B65A486F-EC20-D115-C863-88B891C6D788}"/>
                  </a:ext>
                </a:extLst>
              </p:cNvPr>
              <p:cNvSpPr txBox="1"/>
              <p:nvPr/>
            </p:nvSpPr>
            <p:spPr>
              <a:xfrm>
                <a:off x="-58789" y="3973577"/>
                <a:ext cx="3766433" cy="2793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3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Trong </a:t>
                </a:r>
                <a:r>
                  <a:rPr lang="en-US" sz="1300" b="1" dirty="0" err="1">
                    <a:solidFill>
                      <a:srgbClr val="FF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đó</a:t>
                </a:r>
                <a:r>
                  <a:rPr lang="en-US" sz="13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:</a:t>
                </a:r>
              </a:p>
              <a:p>
                <a:pPr lvl="1" algn="just">
                  <a:lnSpc>
                    <a:spcPct val="150000"/>
                  </a:lnSpc>
                </a:pPr>
                <a:r>
                  <a:rPr lang="en-US" sz="1300" i="1" dirty="0">
                    <a:solidFill>
                      <a:srgbClr val="000000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  <a:sym typeface="Asap"/>
                  </a:rPr>
                  <a:t>t</a:t>
                </a:r>
                <a:r>
                  <a:rPr lang="en-US" sz="1300" dirty="0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: </a:t>
                </a:r>
                <a:r>
                  <a:rPr lang="en-US" sz="13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Vòng</a:t>
                </a:r>
                <a:r>
                  <a:rPr lang="en-US" sz="1300" dirty="0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 </a:t>
                </a:r>
                <a:r>
                  <a:rPr lang="en-US" sz="13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lặp</a:t>
                </a:r>
                <a:r>
                  <a:rPr lang="en-US" sz="1300" dirty="0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 </a:t>
                </a:r>
                <a:r>
                  <a:rPr lang="en-US" sz="13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hiện</a:t>
                </a:r>
                <a:r>
                  <a:rPr lang="en-US" sz="1300" dirty="0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 </a:t>
                </a:r>
                <a:r>
                  <a:rPr lang="en-US" sz="13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tại</a:t>
                </a:r>
                <a:endParaRPr lang="en-US" sz="1300" dirty="0">
                  <a:solidFill>
                    <a:srgbClr val="000000"/>
                  </a:solidFill>
                  <a:latin typeface="Arial" panose="020B0604020202020204" pitchFamily="34" charset="0"/>
                  <a:ea typeface="Asap"/>
                  <a:cs typeface="Arial" panose="020B0604020202020204" pitchFamily="34" charset="0"/>
                  <a:sym typeface="Asap"/>
                </a:endParaRPr>
              </a:p>
              <a:p>
                <a:pPr lvl="1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3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Vị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trí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của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con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mồi</a:t>
                </a:r>
                <a:endParaRPr lang="en-US" sz="1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3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3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Vị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trí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của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con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sói</a:t>
                </a:r>
                <a:endParaRPr lang="en-US" sz="1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algn="just">
                  <a:lnSpc>
                    <a:spcPct val="150000"/>
                  </a:lnSpc>
                </a:pPr>
                <a:r>
                  <a:rPr lang="en-US" sz="1300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A, C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Là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các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hệ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số</a:t>
                </a:r>
                <a:endParaRPr lang="en-US" sz="1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30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00" dirty="0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: </a:t>
                </a:r>
                <a:r>
                  <a:rPr lang="en-US" sz="13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Có</a:t>
                </a:r>
                <a:r>
                  <a:rPr lang="en-US" sz="1300" dirty="0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 </a:t>
                </a:r>
                <a:r>
                  <a:rPr lang="en-US" sz="13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giá</a:t>
                </a:r>
                <a:r>
                  <a:rPr lang="en-US" sz="1300" dirty="0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 </a:t>
                </a:r>
                <a:r>
                  <a:rPr lang="en-US" sz="13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trị</a:t>
                </a:r>
                <a:r>
                  <a:rPr lang="en-US" sz="1300" dirty="0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 </a:t>
                </a:r>
                <a:r>
                  <a:rPr lang="en-US" sz="13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giảm</a:t>
                </a:r>
                <a:r>
                  <a:rPr lang="en-US" sz="1300" dirty="0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 </a:t>
                </a:r>
                <a:r>
                  <a:rPr lang="en-US" sz="13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từ</a:t>
                </a:r>
                <a:r>
                  <a:rPr lang="en-US" sz="1300" dirty="0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 2 </a:t>
                </a:r>
                <a:r>
                  <a:rPr lang="en-US" sz="13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về</a:t>
                </a:r>
                <a:r>
                  <a:rPr lang="en-US" sz="1300" dirty="0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 0</a:t>
                </a:r>
              </a:p>
              <a:p>
                <a:pPr lvl="1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300" i="0">
                          <a:latin typeface="Cambria Math" panose="02040503050406030204" pitchFamily="18" charset="0"/>
                        </a:rPr>
                        <m:t>=2−</m:t>
                      </m:r>
                      <m:f>
                        <m:fPr>
                          <m:ctrlPr>
                            <a:rPr lang="en-US" sz="13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sz="13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3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300" dirty="0">
                  <a:solidFill>
                    <a:srgbClr val="000000"/>
                  </a:solidFill>
                  <a:latin typeface="Arial" panose="020B0604020202020204" pitchFamily="34" charset="0"/>
                  <a:ea typeface="Asap"/>
                  <a:cs typeface="Arial" panose="020B0604020202020204" pitchFamily="34" charset="0"/>
                  <a:sym typeface="Asap"/>
                </a:endParaRPr>
              </a:p>
              <a:p>
                <a:pPr lvl="1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00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0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Là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các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giá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trị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ngẫu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nhiên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thuộc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[0;1]</a:t>
                </a:r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B65A486F-EC20-D115-C863-88B891C6D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789" y="3973577"/>
                <a:ext cx="3766433" cy="2793585"/>
              </a:xfrm>
              <a:prstGeom prst="rect">
                <a:avLst/>
              </a:prstGeom>
              <a:blipFill>
                <a:blip r:embed="rId5"/>
                <a:stretch>
                  <a:fillRect l="-162" b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Rectangle: Rounded Corners 229">
            <a:extLst>
              <a:ext uri="{FF2B5EF4-FFF2-40B4-BE49-F238E27FC236}">
                <a16:creationId xmlns:a16="http://schemas.microsoft.com/office/drawing/2014/main" id="{D76AA6EB-BE36-6ED2-90E8-803568F0E56C}"/>
              </a:ext>
            </a:extLst>
          </p:cNvPr>
          <p:cNvSpPr/>
          <p:nvPr/>
        </p:nvSpPr>
        <p:spPr>
          <a:xfrm>
            <a:off x="950973" y="3477458"/>
            <a:ext cx="1501943" cy="650007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87AE0AFB-B0CC-547A-95A3-2522EF43DB1A}"/>
                  </a:ext>
                </a:extLst>
              </p:cNvPr>
              <p:cNvSpPr txBox="1"/>
              <p:nvPr/>
            </p:nvSpPr>
            <p:spPr>
              <a:xfrm>
                <a:off x="451615" y="3557715"/>
                <a:ext cx="26201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87AE0AFB-B0CC-547A-95A3-2522EF43D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15" y="3557715"/>
                <a:ext cx="262016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C52E36CC-71E3-E5AE-1C45-110464F047C5}"/>
                  </a:ext>
                </a:extLst>
              </p:cNvPr>
              <p:cNvSpPr txBox="1"/>
              <p:nvPr/>
            </p:nvSpPr>
            <p:spPr>
              <a:xfrm>
                <a:off x="33761" y="3819689"/>
                <a:ext cx="345587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C52E36CC-71E3-E5AE-1C45-110464F04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1" y="3819689"/>
                <a:ext cx="345587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46F648DD-0185-AACF-7104-C01869C307D9}"/>
              </a:ext>
            </a:extLst>
          </p:cNvPr>
          <p:cNvCxnSpPr>
            <a:cxnSpLocks/>
          </p:cNvCxnSpPr>
          <p:nvPr/>
        </p:nvCxnSpPr>
        <p:spPr>
          <a:xfrm>
            <a:off x="3799500" y="908371"/>
            <a:ext cx="0" cy="576178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BF7DF7C-4115-D153-C032-B5E9B8A59FF8}"/>
              </a:ext>
            </a:extLst>
          </p:cNvPr>
          <p:cNvSpPr/>
          <p:nvPr/>
        </p:nvSpPr>
        <p:spPr>
          <a:xfrm>
            <a:off x="5092441" y="980829"/>
            <a:ext cx="2007118" cy="3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Tấn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mồi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4CA0734-9AF1-8940-E61F-8C9B64CA777F}"/>
              </a:ext>
            </a:extLst>
          </p:cNvPr>
          <p:cNvCxnSpPr>
            <a:cxnSpLocks/>
          </p:cNvCxnSpPr>
          <p:nvPr/>
        </p:nvCxnSpPr>
        <p:spPr>
          <a:xfrm>
            <a:off x="8456438" y="894911"/>
            <a:ext cx="0" cy="576178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41B33BBC-3E8D-11D7-273D-977121EE5517}"/>
              </a:ext>
            </a:extLst>
          </p:cNvPr>
          <p:cNvSpPr txBox="1"/>
          <p:nvPr/>
        </p:nvSpPr>
        <p:spPr>
          <a:xfrm>
            <a:off x="4211142" y="1323829"/>
            <a:ext cx="3900788" cy="517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Tấn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công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con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mồi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ảnh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hưởng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bởi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hệ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số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D80A2092-9419-5458-21A0-A69C4D8229EA}"/>
                  </a:ext>
                </a:extLst>
              </p:cNvPr>
              <p:cNvSpPr txBox="1"/>
              <p:nvPr/>
            </p:nvSpPr>
            <p:spPr>
              <a:xfrm>
                <a:off x="4778163" y="2059446"/>
                <a:ext cx="2766746" cy="355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D80A2092-9419-5458-21A0-A69C4D822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163" y="2059446"/>
                <a:ext cx="2766746" cy="355482"/>
              </a:xfrm>
              <a:prstGeom prst="rect">
                <a:avLst/>
              </a:prstGeom>
              <a:blipFill>
                <a:blip r:embed="rId8"/>
                <a:stretch>
                  <a:fillRect t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5" name="Group 264">
            <a:extLst>
              <a:ext uri="{FF2B5EF4-FFF2-40B4-BE49-F238E27FC236}">
                <a16:creationId xmlns:a16="http://schemas.microsoft.com/office/drawing/2014/main" id="{CB9C26DE-1B9A-62D7-C88C-FC93EE55AF85}"/>
              </a:ext>
            </a:extLst>
          </p:cNvPr>
          <p:cNvGrpSpPr>
            <a:grpSpLocks noChangeAspect="1"/>
          </p:cNvGrpSpPr>
          <p:nvPr/>
        </p:nvGrpSpPr>
        <p:grpSpPr>
          <a:xfrm>
            <a:off x="3921229" y="2775886"/>
            <a:ext cx="1987842" cy="3232007"/>
            <a:chOff x="1602627" y="2781521"/>
            <a:chExt cx="3975683" cy="6464014"/>
          </a:xfrm>
        </p:grpSpPr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EC8D3362-E7C2-1444-2268-B3B690285211}"/>
                </a:ext>
              </a:extLst>
            </p:cNvPr>
            <p:cNvSpPr/>
            <p:nvPr/>
          </p:nvSpPr>
          <p:spPr>
            <a:xfrm>
              <a:off x="1602627" y="2781521"/>
              <a:ext cx="3040410" cy="304799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7" name="Picture 2" descr="Hình ảnh động Vật Hoạt Hình Sói PNG , Chó Sói, Xám, Quái Thú PNG trong suốt  và Vector để tải xuống miễn phí">
              <a:extLst>
                <a:ext uri="{FF2B5EF4-FFF2-40B4-BE49-F238E27FC236}">
                  <a16:creationId xmlns:a16="http://schemas.microsoft.com/office/drawing/2014/main" id="{9AE3B1E1-B983-214F-AD64-1252593E7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0944" y="3318677"/>
              <a:ext cx="595888" cy="59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8" name="Picture 4" descr="Phim Hoạt Hình Minh Họa Của Một Con Nai Hình minh họa Sẵn có - Tải xuống Hình  ảnh Ngay bây giờ - Tuần lộc, Con hươu - Gia đình hươu, Dễ thương - iStock">
              <a:extLst>
                <a:ext uri="{FF2B5EF4-FFF2-40B4-BE49-F238E27FC236}">
                  <a16:creationId xmlns:a16="http://schemas.microsoft.com/office/drawing/2014/main" id="{D5BBD430-7415-84C2-AD39-3C7AB2BC6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1524" y="3914563"/>
              <a:ext cx="538170" cy="538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6FB0FDB1-7CC3-353B-6B34-95CC25E531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070" y="3765591"/>
              <a:ext cx="719930" cy="33309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14FB91B0-AB7E-2DE3-609B-52186CF1F800}"/>
                    </a:ext>
                  </a:extLst>
                </p:cNvPr>
                <p:cNvSpPr txBox="1"/>
                <p:nvPr/>
              </p:nvSpPr>
              <p:spPr>
                <a:xfrm>
                  <a:off x="2679075" y="3189127"/>
                  <a:ext cx="1932501" cy="615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|&lt;1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14FB91B0-AB7E-2DE3-609B-52186CF1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9075" y="3189127"/>
                  <a:ext cx="1932501" cy="615554"/>
                </a:xfrm>
                <a:prstGeom prst="rect">
                  <a:avLst/>
                </a:prstGeom>
                <a:blipFill>
                  <a:blip r:embed="rId11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24F19FC-9093-A5F7-3843-1F7A675128D7}"/>
                </a:ext>
              </a:extLst>
            </p:cNvPr>
            <p:cNvSpPr/>
            <p:nvPr/>
          </p:nvSpPr>
          <p:spPr>
            <a:xfrm>
              <a:off x="1676422" y="6197542"/>
              <a:ext cx="3040410" cy="304799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2" name="Picture 2" descr="Hình ảnh động Vật Hoạt Hình Sói PNG , Chó Sói, Xám, Quái Thú PNG trong suốt  và Vector để tải xuống miễn phí">
              <a:extLst>
                <a:ext uri="{FF2B5EF4-FFF2-40B4-BE49-F238E27FC236}">
                  <a16:creationId xmlns:a16="http://schemas.microsoft.com/office/drawing/2014/main" id="{F6CFAE29-9049-261C-AA17-8D419B639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0427" y="6734918"/>
              <a:ext cx="595887" cy="595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3" name="Picture 4" descr="Phim Hoạt Hình Minh Họa Của Một Con Nai Hình minh họa Sẵn có - Tải xuống Hình  ảnh Ngay bây giờ - Tuần lộc, Con hươu - Gia đình hươu, Dễ thương - iStock">
              <a:extLst>
                <a:ext uri="{FF2B5EF4-FFF2-40B4-BE49-F238E27FC236}">
                  <a16:creationId xmlns:a16="http://schemas.microsoft.com/office/drawing/2014/main" id="{EF6FBF26-4EE2-B608-4A7D-6038C3987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7746" y="7330805"/>
              <a:ext cx="538170" cy="538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9FBA8F28-E669-FF22-62D5-26F7CD977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122" y="6421297"/>
              <a:ext cx="877188" cy="4469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A08B6F2C-C4B5-92CC-30C8-0ACE6F46EA4D}"/>
                    </a:ext>
                  </a:extLst>
                </p:cNvPr>
                <p:cNvSpPr txBox="1"/>
                <p:nvPr/>
              </p:nvSpPr>
              <p:spPr>
                <a:xfrm>
                  <a:off x="2603333" y="6558451"/>
                  <a:ext cx="1735473" cy="615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A08B6F2C-C4B5-92CC-30C8-0ACE6F46EA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3333" y="6558451"/>
                  <a:ext cx="1735473" cy="615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7F62A57-DFB4-AFDD-4D2C-FD35B60AA3D8}"/>
              </a:ext>
            </a:extLst>
          </p:cNvPr>
          <p:cNvSpPr txBox="1"/>
          <p:nvPr/>
        </p:nvSpPr>
        <p:spPr>
          <a:xfrm>
            <a:off x="-172822" y="1421841"/>
            <a:ext cx="406130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Mô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tả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cho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hành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vi bao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quanh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con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mồi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91A142CF-BA85-BEF6-034D-358D9384C566}"/>
                  </a:ext>
                </a:extLst>
              </p:cNvPr>
              <p:cNvSpPr txBox="1"/>
              <p:nvPr/>
            </p:nvSpPr>
            <p:spPr>
              <a:xfrm>
                <a:off x="215746" y="2883168"/>
                <a:ext cx="3284170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1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</a:rPr>
                  <a:t>Các </a:t>
                </a:r>
                <a:r>
                  <a:rPr lang="en-US" sz="1400" b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</a:rPr>
                  <a:t>hệ</a:t>
                </a:r>
                <a:r>
                  <a:rPr lang="en-US" sz="1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</a:rPr>
                  <a:t>số</a:t>
                </a:r>
                <a14:m>
                  <m:oMath xmlns:m="http://schemas.openxmlformats.org/officeDocument/2006/math">
                    <m:r>
                      <a:rPr lang="en-US" sz="14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sap"/>
                        <a:cs typeface="Arial" panose="020B0604020202020204" pitchFamily="34" charset="0"/>
                      </a:rPr>
                      <m:t> </m:t>
                    </m:r>
                    <m:r>
                      <a:rPr lang="en-US" sz="14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sap"/>
                        <a:cs typeface="Arial" panose="020B0604020202020204" pitchFamily="34" charset="0"/>
                      </a:rPr>
                      <m:t>𝐴</m:t>
                    </m:r>
                    <m:r>
                      <a:rPr lang="en-US" sz="14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sap"/>
                        <a:cs typeface="Arial" panose="020B0604020202020204" pitchFamily="34" charset="0"/>
                      </a:rPr>
                      <m:t>, </m:t>
                    </m:r>
                    <m:r>
                      <a:rPr lang="en-US" sz="14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sap"/>
                        <a:cs typeface="Arial" panose="020B0604020202020204" pitchFamily="34" charset="0"/>
                      </a:rPr>
                      <m:t>𝐶</m:t>
                    </m:r>
                    <m:r>
                      <a:rPr lang="en-US" sz="14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sap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1400" b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</a:rPr>
                  <a:t>được</a:t>
                </a:r>
                <a:r>
                  <a:rPr lang="en-US" sz="1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</a:rPr>
                  <a:t>tính</a:t>
                </a:r>
                <a:r>
                  <a:rPr lang="en-US" sz="1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</a:rPr>
                  <a:t>như</a:t>
                </a:r>
                <a:r>
                  <a:rPr lang="en-US" sz="1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</a:rPr>
                  <a:t>sau</a:t>
                </a:r>
                <a:r>
                  <a:rPr lang="en-US" sz="1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91A142CF-BA85-BEF6-034D-358D9384C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46" y="2883168"/>
                <a:ext cx="3284170" cy="375552"/>
              </a:xfrm>
              <a:prstGeom prst="rect">
                <a:avLst/>
              </a:prstGeom>
              <a:blipFill>
                <a:blip r:embed="rId13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TextBox 281">
            <a:extLst>
              <a:ext uri="{FF2B5EF4-FFF2-40B4-BE49-F238E27FC236}">
                <a16:creationId xmlns:a16="http://schemas.microsoft.com/office/drawing/2014/main" id="{6E899C95-A825-BEC6-5B7D-EEB107299CEE}"/>
              </a:ext>
            </a:extLst>
          </p:cNvPr>
          <p:cNvSpPr txBox="1"/>
          <p:nvPr/>
        </p:nvSpPr>
        <p:spPr>
          <a:xfrm>
            <a:off x="8901788" y="1521628"/>
            <a:ext cx="2933368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Các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cá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thể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sói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sẽ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cập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nhật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vị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trí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theo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 3 con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sói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đầu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đàn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sap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2F15E483-43BC-C6F2-79AD-4A611F6D278C}"/>
                  </a:ext>
                </a:extLst>
              </p:cNvPr>
              <p:cNvSpPr txBox="1"/>
              <p:nvPr/>
            </p:nvSpPr>
            <p:spPr>
              <a:xfrm>
                <a:off x="8523571" y="2237187"/>
                <a:ext cx="1715969" cy="89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  <m:r>
                                  <a:rPr lang="en-US" sz="1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1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n-US" sz="1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  <m:r>
                                  <a:rPr lang="en-US" sz="1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1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sub>
                                    </m:sSub>
                                    <m:r>
                                      <a:rPr lang="en-US" sz="1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b>
                                </m:sSub>
                                <m:r>
                                  <a:rPr lang="en-US" sz="1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1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1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2F15E483-43BC-C6F2-79AD-4A611F6D2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3571" y="2237187"/>
                <a:ext cx="1715969" cy="89005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8C723F19-6885-3A59-32DD-B88363E8D598}"/>
                  </a:ext>
                </a:extLst>
              </p:cNvPr>
              <p:cNvSpPr txBox="1"/>
              <p:nvPr/>
            </p:nvSpPr>
            <p:spPr>
              <a:xfrm>
                <a:off x="10492148" y="2261483"/>
                <a:ext cx="3500809" cy="7801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  <m:r>
                                  <a:rPr lang="en-US" sz="1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  <m:r>
                                  <a:rPr lang="en-US" sz="1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b>
                                </m:sSub>
                                <m:r>
                                  <a:rPr lang="en-US" sz="1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8C723F19-6885-3A59-32DD-B88363E8D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148" y="2261483"/>
                <a:ext cx="3500809" cy="7801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BDF3354B-7133-AC5C-5B22-926691B4B1B0}"/>
                  </a:ext>
                </a:extLst>
              </p:cNvPr>
              <p:cNvSpPr txBox="1"/>
              <p:nvPr/>
            </p:nvSpPr>
            <p:spPr>
              <a:xfrm>
                <a:off x="8964527" y="3219970"/>
                <a:ext cx="2798432" cy="4956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BDF3354B-7133-AC5C-5B22-926691B4B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527" y="3219970"/>
                <a:ext cx="2798432" cy="49564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087D09FC-03E7-5BA8-542D-0B8640D03D90}"/>
                  </a:ext>
                </a:extLst>
              </p:cNvPr>
              <p:cNvSpPr txBox="1"/>
              <p:nvPr/>
            </p:nvSpPr>
            <p:spPr>
              <a:xfrm>
                <a:off x="8800947" y="3658374"/>
                <a:ext cx="3033601" cy="978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3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Trong </a:t>
                </a:r>
                <a:r>
                  <a:rPr lang="en-US" sz="1300" b="1" dirty="0" err="1">
                    <a:solidFill>
                      <a:srgbClr val="FF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đó</a:t>
                </a:r>
                <a:r>
                  <a:rPr lang="en-US" sz="13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300" i="1" dirty="0">
                    <a:solidFill>
                      <a:srgbClr val="000000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  <a:sym typeface="Asap"/>
                  </a:rPr>
                  <a:t>t</a:t>
                </a:r>
                <a:r>
                  <a:rPr lang="en-US" sz="1300" dirty="0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 : </a:t>
                </a:r>
                <a:r>
                  <a:rPr lang="en-US" sz="13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Vòng</a:t>
                </a:r>
                <a:r>
                  <a:rPr lang="en-US" sz="1300" dirty="0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 </a:t>
                </a:r>
                <a:r>
                  <a:rPr lang="en-US" sz="13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lặp</a:t>
                </a:r>
                <a:r>
                  <a:rPr lang="en-US" sz="1300" dirty="0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 </a:t>
                </a:r>
                <a:r>
                  <a:rPr lang="en-US" sz="13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hiện</a:t>
                </a:r>
                <a:r>
                  <a:rPr lang="en-US" sz="1300" dirty="0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 </a:t>
                </a:r>
                <a:r>
                  <a:rPr lang="en-US" sz="13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sap"/>
                    <a:cs typeface="Arial" panose="020B0604020202020204" pitchFamily="34" charset="0"/>
                    <a:sym typeface="Asap"/>
                  </a:rPr>
                  <a:t>tại</a:t>
                </a:r>
                <a:endParaRPr lang="en-US" sz="1300" dirty="0">
                  <a:solidFill>
                    <a:srgbClr val="000000"/>
                  </a:solidFill>
                  <a:latin typeface="Arial" panose="020B0604020202020204" pitchFamily="34" charset="0"/>
                  <a:ea typeface="Asap"/>
                  <a:cs typeface="Arial" panose="020B0604020202020204" pitchFamily="34" charset="0"/>
                  <a:sym typeface="Asap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Vị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trí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của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3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sói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alpha</a:t>
                </a:r>
              </a:p>
            </p:txBody>
          </p:sp>
        </mc:Choice>
        <mc:Fallback xmlns=""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087D09FC-03E7-5BA8-542D-0B8640D03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0947" y="3658374"/>
                <a:ext cx="3033601" cy="978601"/>
              </a:xfrm>
              <a:prstGeom prst="rect">
                <a:avLst/>
              </a:prstGeom>
              <a:blipFill>
                <a:blip r:embed="rId17"/>
                <a:stretch>
                  <a:fillRect l="-402" b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93E40837-C126-9E94-A3C5-F56D803FB95A}"/>
                  </a:ext>
                </a:extLst>
              </p:cNvPr>
              <p:cNvSpPr txBox="1"/>
              <p:nvPr/>
            </p:nvSpPr>
            <p:spPr>
              <a:xfrm>
                <a:off x="7474432" y="7163157"/>
                <a:ext cx="3759668" cy="326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1400"/>
                  <a:t>: </a:t>
                </a:r>
                <a:r>
                  <a:rPr lang="en-US" sz="1400">
                    <a:latin typeface="Asap" panose="020B0604020202020204" charset="0"/>
                  </a:rPr>
                  <a:t>Vị trí của sói beta</a:t>
                </a:r>
              </a:p>
            </p:txBody>
          </p:sp>
        </mc:Choice>
        <mc:Fallback xmlns=""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93E40837-C126-9E94-A3C5-F56D803FB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432" y="7163157"/>
                <a:ext cx="3759668" cy="326949"/>
              </a:xfrm>
              <a:prstGeom prst="rect">
                <a:avLst/>
              </a:prstGeom>
              <a:blipFill>
                <a:blip r:embed="rId18"/>
                <a:stretch>
                  <a:fillRect t="-5556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FFE386E0-9E5A-D7B1-52B1-C42917061A85}"/>
                  </a:ext>
                </a:extLst>
              </p:cNvPr>
              <p:cNvSpPr txBox="1"/>
              <p:nvPr/>
            </p:nvSpPr>
            <p:spPr>
              <a:xfrm>
                <a:off x="7474432" y="7881851"/>
                <a:ext cx="37596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1400"/>
                  <a:t>: </a:t>
                </a:r>
                <a:r>
                  <a:rPr lang="en-US" sz="1400">
                    <a:latin typeface="Asap" panose="020B0604020202020204" charset="0"/>
                  </a:rPr>
                  <a:t>Vị trí của sói delta</a:t>
                </a:r>
              </a:p>
            </p:txBody>
          </p:sp>
        </mc:Choice>
        <mc:Fallback xmlns=""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FFE386E0-9E5A-D7B1-52B1-C42917061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432" y="7881851"/>
                <a:ext cx="3759668" cy="307777"/>
              </a:xfrm>
              <a:prstGeom prst="rect">
                <a:avLst/>
              </a:prstGeom>
              <a:blipFill>
                <a:blip r:embed="rId19"/>
                <a:stretch>
                  <a:fillRect t="-8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4" name="Rectangle 293">
            <a:extLst>
              <a:ext uri="{FF2B5EF4-FFF2-40B4-BE49-F238E27FC236}">
                <a16:creationId xmlns:a16="http://schemas.microsoft.com/office/drawing/2014/main" id="{C6C15E45-C207-8A7A-4816-1B4CBCD830A2}"/>
              </a:ext>
            </a:extLst>
          </p:cNvPr>
          <p:cNvSpPr/>
          <p:nvPr/>
        </p:nvSpPr>
        <p:spPr>
          <a:xfrm>
            <a:off x="9367968" y="1009154"/>
            <a:ext cx="2007118" cy="3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Săn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mồi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D7F0CAAA-4E2A-4FFF-7A4D-2B84F5A5C65A}"/>
              </a:ext>
            </a:extLst>
          </p:cNvPr>
          <p:cNvGrpSpPr>
            <a:grpSpLocks noChangeAspect="1"/>
          </p:cNvGrpSpPr>
          <p:nvPr/>
        </p:nvGrpSpPr>
        <p:grpSpPr>
          <a:xfrm>
            <a:off x="9380650" y="4670171"/>
            <a:ext cx="2085927" cy="2340267"/>
            <a:chOff x="10786614" y="2106429"/>
            <a:chExt cx="5214819" cy="5850668"/>
          </a:xfrm>
        </p:grpSpPr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3E35A8C7-BCD1-B806-504B-6816A70762B3}"/>
                </a:ext>
              </a:extLst>
            </p:cNvPr>
            <p:cNvSpPr/>
            <p:nvPr/>
          </p:nvSpPr>
          <p:spPr>
            <a:xfrm>
              <a:off x="11380396" y="5651265"/>
              <a:ext cx="457200" cy="418459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23026F36-DCEE-47D5-0802-24E952F5808F}"/>
                </a:ext>
              </a:extLst>
            </p:cNvPr>
            <p:cNvSpPr/>
            <p:nvPr/>
          </p:nvSpPr>
          <p:spPr>
            <a:xfrm>
              <a:off x="11063873" y="2605476"/>
              <a:ext cx="457200" cy="4184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C6F083F0-AA3E-FCD2-72D2-65DD0D57910F}"/>
                </a:ext>
              </a:extLst>
            </p:cNvPr>
            <p:cNvSpPr/>
            <p:nvPr/>
          </p:nvSpPr>
          <p:spPr>
            <a:xfrm>
              <a:off x="14401800" y="2577459"/>
              <a:ext cx="457200" cy="41845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00D8D384-F331-2F29-F1C9-A25096F361EF}"/>
                </a:ext>
              </a:extLst>
            </p:cNvPr>
            <p:cNvSpPr/>
            <p:nvPr/>
          </p:nvSpPr>
          <p:spPr>
            <a:xfrm>
              <a:off x="12748224" y="3817879"/>
              <a:ext cx="457200" cy="418459"/>
            </a:xfrm>
            <a:prstGeom prst="ellipse">
              <a:avLst/>
            </a:prstGeom>
            <a:ln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B4579CED-054C-BF8C-C50E-7218933EE842}"/>
                </a:ext>
              </a:extLst>
            </p:cNvPr>
            <p:cNvSpPr/>
            <p:nvPr/>
          </p:nvSpPr>
          <p:spPr>
            <a:xfrm>
              <a:off x="15077936" y="6812198"/>
              <a:ext cx="457200" cy="41845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>
                  <a:extLst>
                    <a:ext uri="{FF2B5EF4-FFF2-40B4-BE49-F238E27FC236}">
                      <a16:creationId xmlns:a16="http://schemas.microsoft.com/office/drawing/2014/main" id="{1F12E011-4064-90B1-2571-9C1B10185AEB}"/>
                    </a:ext>
                  </a:extLst>
                </p:cNvPr>
                <p:cNvSpPr txBox="1"/>
                <p:nvPr/>
              </p:nvSpPr>
              <p:spPr>
                <a:xfrm>
                  <a:off x="14033882" y="2106429"/>
                  <a:ext cx="1044053" cy="538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oMath>
                    </m:oMathPara>
                  </a14:m>
                  <a:endParaRPr lang="en-US" sz="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1" name="TextBox 300">
                  <a:extLst>
                    <a:ext uri="{FF2B5EF4-FFF2-40B4-BE49-F238E27FC236}">
                      <a16:creationId xmlns:a16="http://schemas.microsoft.com/office/drawing/2014/main" id="{1F12E011-4064-90B1-2571-9C1B10185A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882" y="2106429"/>
                  <a:ext cx="1044053" cy="53861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E2551110-03CB-2596-7B7B-EE5A70C8EBC6}"/>
                    </a:ext>
                  </a:extLst>
                </p:cNvPr>
                <p:cNvSpPr txBox="1"/>
                <p:nvPr/>
              </p:nvSpPr>
              <p:spPr>
                <a:xfrm>
                  <a:off x="10880682" y="5083544"/>
                  <a:ext cx="637945" cy="5661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oMath>
                    </m:oMathPara>
                  </a14:m>
                  <a:endParaRPr lang="en-US" sz="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E2551110-03CB-2596-7B7B-EE5A70C8EB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0682" y="5083544"/>
                  <a:ext cx="637945" cy="56618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412540AF-D390-0751-9350-2803C0C762FE}"/>
                    </a:ext>
                  </a:extLst>
                </p:cNvPr>
                <p:cNvSpPr txBox="1"/>
                <p:nvPr/>
              </p:nvSpPr>
              <p:spPr>
                <a:xfrm>
                  <a:off x="10786614" y="2107982"/>
                  <a:ext cx="510655" cy="538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en-US" sz="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412540AF-D390-0751-9350-2803C0C762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6614" y="2107982"/>
                  <a:ext cx="510655" cy="538610"/>
                </a:xfrm>
                <a:prstGeom prst="rect">
                  <a:avLst/>
                </a:prstGeom>
                <a:blipFill>
                  <a:blip r:embed="rId22"/>
                  <a:stretch>
                    <a:fillRect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03C6DB42-339C-2028-5782-1BDF5929B42C}"/>
                    </a:ext>
                  </a:extLst>
                </p:cNvPr>
                <p:cNvSpPr txBox="1"/>
                <p:nvPr/>
              </p:nvSpPr>
              <p:spPr>
                <a:xfrm>
                  <a:off x="15306535" y="7418487"/>
                  <a:ext cx="663053" cy="538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03C6DB42-339C-2028-5782-1BDF5929B4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6535" y="7418487"/>
                  <a:ext cx="663053" cy="538610"/>
                </a:xfrm>
                <a:prstGeom prst="rect">
                  <a:avLst/>
                </a:prstGeom>
                <a:blipFill>
                  <a:blip r:embed="rId23"/>
                  <a:stretch>
                    <a:fillRect r="-27273"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BD9CF083-D46A-35A4-12CA-C70A43AC7670}"/>
                </a:ext>
              </a:extLst>
            </p:cNvPr>
            <p:cNvCxnSpPr>
              <a:cxnSpLocks/>
              <a:endCxn id="299" idx="5"/>
            </p:cNvCxnSpPr>
            <p:nvPr/>
          </p:nvCxnSpPr>
          <p:spPr>
            <a:xfrm flipH="1" flipV="1">
              <a:off x="13138469" y="4175056"/>
              <a:ext cx="1998688" cy="261553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89C9D54E-CE4C-5011-6E16-7737A9B0959A}"/>
                </a:ext>
              </a:extLst>
            </p:cNvPr>
            <p:cNvSpPr txBox="1"/>
            <p:nvPr/>
          </p:nvSpPr>
          <p:spPr>
            <a:xfrm>
              <a:off x="13451014" y="4253884"/>
              <a:ext cx="1855520" cy="635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Arial" panose="020B0604020202020204" pitchFamily="34" charset="0"/>
                  <a:ea typeface="Asap"/>
                  <a:cs typeface="Arial" panose="020B0604020202020204" pitchFamily="34" charset="0"/>
                  <a:sym typeface="Asap"/>
                </a:rPr>
                <a:t>Di </a:t>
              </a:r>
              <a:r>
                <a:rPr lang="en-US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Asap"/>
                  <a:cs typeface="Arial" panose="020B0604020202020204" pitchFamily="34" charset="0"/>
                  <a:sym typeface="Asap"/>
                </a:rPr>
                <a:t>chuyển</a:t>
              </a:r>
              <a:endParaRPr lang="en-US" sz="800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endParaRPr>
            </a:p>
          </p:txBody>
        </p: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A9A3EF0D-84EB-AA8C-3018-609E5FB0FC35}"/>
                </a:ext>
              </a:extLst>
            </p:cNvPr>
            <p:cNvCxnSpPr>
              <a:cxnSpLocks/>
              <a:stCxn id="300" idx="1"/>
            </p:cNvCxnSpPr>
            <p:nvPr/>
          </p:nvCxnSpPr>
          <p:spPr>
            <a:xfrm flipH="1" flipV="1">
              <a:off x="12230100" y="6069724"/>
              <a:ext cx="2914791" cy="80375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37979963-94FA-7FB1-37EE-C20560382595}"/>
                </a:ext>
              </a:extLst>
            </p:cNvPr>
            <p:cNvCxnSpPr>
              <a:cxnSpLocks/>
              <a:stCxn id="300" idx="1"/>
            </p:cNvCxnSpPr>
            <p:nvPr/>
          </p:nvCxnSpPr>
          <p:spPr>
            <a:xfrm flipH="1" flipV="1">
              <a:off x="11380396" y="3294241"/>
              <a:ext cx="3764495" cy="35792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9B39E0E4-0413-3EB9-D730-286FC294BA38}"/>
                </a:ext>
              </a:extLst>
            </p:cNvPr>
            <p:cNvCxnSpPr>
              <a:cxnSpLocks/>
              <a:stCxn id="300" idx="1"/>
            </p:cNvCxnSpPr>
            <p:nvPr/>
          </p:nvCxnSpPr>
          <p:spPr>
            <a:xfrm flipV="1">
              <a:off x="15144891" y="3087051"/>
              <a:ext cx="17451" cy="37864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TextBox 309">
                  <a:extLst>
                    <a:ext uri="{FF2B5EF4-FFF2-40B4-BE49-F238E27FC236}">
                      <a16:creationId xmlns:a16="http://schemas.microsoft.com/office/drawing/2014/main" id="{24500EE8-FB7A-F1B6-9590-3B55DF6690D9}"/>
                    </a:ext>
                  </a:extLst>
                </p:cNvPr>
                <p:cNvSpPr txBox="1"/>
                <p:nvPr/>
              </p:nvSpPr>
              <p:spPr>
                <a:xfrm>
                  <a:off x="15185980" y="4507904"/>
                  <a:ext cx="815453" cy="5756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oMath>
                    </m:oMathPara>
                  </a14:m>
                  <a:endParaRPr lang="en-US" sz="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0" name="TextBox 309">
                  <a:extLst>
                    <a:ext uri="{FF2B5EF4-FFF2-40B4-BE49-F238E27FC236}">
                      <a16:creationId xmlns:a16="http://schemas.microsoft.com/office/drawing/2014/main" id="{24500EE8-FB7A-F1B6-9590-3B55DF6690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5980" y="4507904"/>
                  <a:ext cx="815453" cy="57564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1" name="TextBox 310">
                  <a:extLst>
                    <a:ext uri="{FF2B5EF4-FFF2-40B4-BE49-F238E27FC236}">
                      <a16:creationId xmlns:a16="http://schemas.microsoft.com/office/drawing/2014/main" id="{B284052C-E4FD-9196-CBAC-C81D5041CAF8}"/>
                    </a:ext>
                  </a:extLst>
                </p:cNvPr>
                <p:cNvSpPr txBox="1"/>
                <p:nvPr/>
              </p:nvSpPr>
              <p:spPr>
                <a:xfrm>
                  <a:off x="13377757" y="6470664"/>
                  <a:ext cx="739253" cy="6102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oMath>
                    </m:oMathPara>
                  </a14:m>
                  <a:endParaRPr lang="en-US" sz="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1" name="TextBox 310">
                  <a:extLst>
                    <a:ext uri="{FF2B5EF4-FFF2-40B4-BE49-F238E27FC236}">
                      <a16:creationId xmlns:a16="http://schemas.microsoft.com/office/drawing/2014/main" id="{B284052C-E4FD-9196-CBAC-C81D5041C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77757" y="6470664"/>
                  <a:ext cx="739253" cy="61026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37A5E87C-2B7E-56C7-E650-E0D773545619}"/>
                    </a:ext>
                  </a:extLst>
                </p:cNvPr>
                <p:cNvSpPr txBox="1"/>
                <p:nvPr/>
              </p:nvSpPr>
              <p:spPr>
                <a:xfrm>
                  <a:off x="12648132" y="4805527"/>
                  <a:ext cx="663053" cy="5756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en-US" sz="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37A5E87C-2B7E-56C7-E650-E0D773545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48132" y="4805527"/>
                  <a:ext cx="663053" cy="57564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F1D27FE1-EBF4-D542-23CE-6907C38C9348}"/>
                    </a:ext>
                  </a:extLst>
                </p:cNvPr>
                <p:cNvSpPr txBox="1"/>
                <p:nvPr/>
              </p:nvSpPr>
              <p:spPr>
                <a:xfrm>
                  <a:off x="12344399" y="3317737"/>
                  <a:ext cx="1424091" cy="538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sz="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F1D27FE1-EBF4-D542-23CE-6907C38C93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4399" y="3317737"/>
                  <a:ext cx="1424091" cy="538610"/>
                </a:xfrm>
                <a:prstGeom prst="rect">
                  <a:avLst/>
                </a:prstGeom>
                <a:blipFill>
                  <a:blip r:embed="rId27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5" name="TextBox 314">
            <a:extLst>
              <a:ext uri="{FF2B5EF4-FFF2-40B4-BE49-F238E27FC236}">
                <a16:creationId xmlns:a16="http://schemas.microsoft.com/office/drawing/2014/main" id="{AD90D1DC-0579-0F27-0066-DE07286BBBB2}"/>
              </a:ext>
            </a:extLst>
          </p:cNvPr>
          <p:cNvSpPr txBox="1"/>
          <p:nvPr/>
        </p:nvSpPr>
        <p:spPr>
          <a:xfrm>
            <a:off x="5563120" y="5618460"/>
            <a:ext cx="3090367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i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Ảnh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hưởng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của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hệ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số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C </a:t>
            </a:r>
            <a:r>
              <a:rPr lang="en-US" sz="1400" i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đến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việc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cập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nhật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vị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trí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mới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của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cá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thể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sói</a:t>
            </a:r>
            <a:endParaRPr lang="en-US" sz="1400" i="1" dirty="0">
              <a:solidFill>
                <a:srgbClr val="000000"/>
              </a:solidFill>
              <a:latin typeface="Arial" panose="020B0604020202020204" pitchFamily="34" charset="0"/>
              <a:ea typeface="Asap"/>
              <a:cs typeface="Arial" panose="020B0604020202020204" pitchFamily="34" charset="0"/>
              <a:sym typeface="Asap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674F9-80EA-19CC-86F9-DE545CC684FD}"/>
              </a:ext>
            </a:extLst>
          </p:cNvPr>
          <p:cNvSpPr txBox="1"/>
          <p:nvPr/>
        </p:nvSpPr>
        <p:spPr>
          <a:xfrm>
            <a:off x="3243145" y="6480"/>
            <a:ext cx="6097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II. CƠ SỞ LÝ THUYẾT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BD71296-6CD6-4928-56D9-828510C4CBDF}"/>
              </a:ext>
            </a:extLst>
          </p:cNvPr>
          <p:cNvSpPr txBox="1">
            <a:spLocks/>
          </p:cNvSpPr>
          <p:nvPr/>
        </p:nvSpPr>
        <p:spPr>
          <a:xfrm>
            <a:off x="794948" y="566698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2.4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Sói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xám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Grey Wolf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FD499-BB06-5ED1-A427-B72FDA91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0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07.png" descr="A diagram of a cylinder&#10;&#10;Description automatically generated">
            <a:extLst>
              <a:ext uri="{FF2B5EF4-FFF2-40B4-BE49-F238E27FC236}">
                <a16:creationId xmlns:a16="http://schemas.microsoft.com/office/drawing/2014/main" id="{E92D4336-9E83-0722-8990-2EEAA66F39E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65436" y="1086699"/>
            <a:ext cx="4399798" cy="2882906"/>
          </a:xfrm>
          <a:prstGeom prst="rect">
            <a:avLst/>
          </a:prstGeom>
          <a:ln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57EF72-0C90-6397-1D88-2EB553905A05}"/>
                  </a:ext>
                </a:extLst>
              </p:cNvPr>
              <p:cNvSpPr txBox="1"/>
              <p:nvPr/>
            </p:nvSpPr>
            <p:spPr>
              <a:xfrm>
                <a:off x="5089486" y="3504293"/>
                <a:ext cx="6762996" cy="983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8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Phương </a:t>
                </a:r>
                <a:r>
                  <a:rPr lang="en-US" sz="1800" b="1" i="1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trình</a:t>
                </a:r>
                <a:r>
                  <a:rPr lang="en-US" sz="18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b="1" i="1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điện</a:t>
                </a:r>
                <a:r>
                  <a:rPr lang="en-US" sz="18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Mo</a:t>
                </a:r>
                <a:r>
                  <a:rPr lang="en-US" sz="18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57EF72-0C90-6397-1D88-2EB553905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486" y="3504293"/>
                <a:ext cx="6762996" cy="9837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61261D2-752F-D3A8-4560-2B27A62F8F68}"/>
              </a:ext>
            </a:extLst>
          </p:cNvPr>
          <p:cNvSpPr txBox="1"/>
          <p:nvPr/>
        </p:nvSpPr>
        <p:spPr>
          <a:xfrm>
            <a:off x="181801" y="3875869"/>
            <a:ext cx="4967069" cy="612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1200" i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a. Rotor (</a:t>
            </a:r>
            <a:r>
              <a:rPr lang="en-US" sz="1200" i="1" kern="1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trường</a:t>
            </a:r>
            <a:r>
              <a:rPr lang="en-US" sz="1200" i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i="1" kern="1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sz="1200" i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i="1" kern="1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1200" i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i="1" kern="1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cuộn</a:t>
            </a:r>
            <a:r>
              <a:rPr lang="en-US" sz="1200" i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i="1" kern="1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dây</a:t>
            </a:r>
            <a:r>
              <a:rPr lang="en-US" sz="1200" i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); b. Stator (</a:t>
            </a:r>
            <a:r>
              <a:rPr lang="en-US" sz="1200" i="1" kern="1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trường</a:t>
            </a:r>
            <a:r>
              <a:rPr lang="en-US" sz="1200" i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i="1" kern="1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sz="1200" i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i="1" kern="1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1200" i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i="1" kern="1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nam</a:t>
            </a:r>
            <a:r>
              <a:rPr lang="en-US" sz="1200" i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i="1" kern="1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châm</a:t>
            </a:r>
            <a:r>
              <a:rPr lang="en-US" sz="1200" i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 c. </a:t>
            </a:r>
            <a:r>
              <a:rPr lang="en-US" sz="1200" i="1" kern="1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Cổ</a:t>
            </a:r>
            <a:r>
              <a:rPr lang="en-US" sz="1200" i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i="1" kern="1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góp</a:t>
            </a:r>
            <a:r>
              <a:rPr lang="en-US" sz="1200" i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 d. </a:t>
            </a:r>
            <a:r>
              <a:rPr lang="en-US" sz="1200" i="1" kern="1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Chổi</a:t>
            </a:r>
            <a:r>
              <a:rPr lang="en-US" sz="1200" i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than</a:t>
            </a:r>
            <a:endParaRPr lang="en-US" sz="1050" i="1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DEE039-8B24-ABEB-B245-A6FBB9125748}"/>
                  </a:ext>
                </a:extLst>
              </p:cNvPr>
              <p:cNvSpPr txBox="1"/>
              <p:nvPr/>
            </p:nvSpPr>
            <p:spPr>
              <a:xfrm>
                <a:off x="2414598" y="4639249"/>
                <a:ext cx="7362803" cy="200683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Trong</m:t>
                      </m:r>
                      <m:r>
                        <m:rPr>
                          <m:nor/>
                        </m:rPr>
                        <a:rPr lang="en-US" b="1" i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đó:</m:t>
                      </m:r>
                    </m:oMath>
                  </m:oMathPara>
                </a14:m>
                <a:b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Điện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áp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cấp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vào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motor		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Hằng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suất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phản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điện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motor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Cảm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kháng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motor		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Hằng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momen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điện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từ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motor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Điện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trở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motor			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Momen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điện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từ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Dòng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điện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cấp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vào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motor 					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DEE039-8B24-ABEB-B245-A6FBB9125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598" y="4639249"/>
                <a:ext cx="7362803" cy="2006831"/>
              </a:xfrm>
              <a:prstGeom prst="rect">
                <a:avLst/>
              </a:prstGeom>
              <a:blipFill>
                <a:blip r:embed="rId4"/>
                <a:stretch>
                  <a:fillRect b="-271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black and silver electric motor&#10;&#10;Description automatically generated">
            <a:extLst>
              <a:ext uri="{FF2B5EF4-FFF2-40B4-BE49-F238E27FC236}">
                <a16:creationId xmlns:a16="http://schemas.microsoft.com/office/drawing/2014/main" id="{1D405676-CFE1-5A05-C623-930C400FF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234" y="1868849"/>
            <a:ext cx="2116699" cy="1318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36EED3-A036-2036-C023-CE89FFAFC0E8}"/>
              </a:ext>
            </a:extLst>
          </p:cNvPr>
          <p:cNvSpPr txBox="1"/>
          <p:nvPr/>
        </p:nvSpPr>
        <p:spPr>
          <a:xfrm>
            <a:off x="3243145" y="6480"/>
            <a:ext cx="6097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II. CƠ SỞ LÝ THUYẾT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8E954-689E-0CDE-046E-09AD6A728410}"/>
              </a:ext>
            </a:extLst>
          </p:cNvPr>
          <p:cNvSpPr txBox="1">
            <a:spLocks/>
          </p:cNvSpPr>
          <p:nvPr/>
        </p:nvSpPr>
        <p:spPr>
          <a:xfrm>
            <a:off x="794948" y="566698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châm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vĩnh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cửu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5C736-2219-0FC6-4E26-5AB8DB7D1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344" y="6492875"/>
            <a:ext cx="403656" cy="365125"/>
          </a:xfrm>
        </p:spPr>
        <p:txBody>
          <a:bodyPr/>
          <a:lstStyle/>
          <a:p>
            <a:pPr algn="ctr"/>
            <a:fld id="{EA57365C-3297-4028-AE2E-07E638D6BD4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13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9EE5D905-A40F-D03B-711A-563589A77E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304411" cy="230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Diagram of a motor with a motor and a motor with a motor and a motor with a motor and a motor with a motor and a motor with a motor and a motor with a motor and a&#10;&#10;AI-generated content may be incorrect.">
            <a:extLst>
              <a:ext uri="{FF2B5EF4-FFF2-40B4-BE49-F238E27FC236}">
                <a16:creationId xmlns:a16="http://schemas.microsoft.com/office/drawing/2014/main" id="{85FBB97F-1562-9BB7-CFAD-030FA02F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804" y="984203"/>
            <a:ext cx="4158472" cy="24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00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3009F-63D2-B78E-0147-DBA3E6DC9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4DA76C-CE04-7BF8-C51D-CA252575D32F}"/>
              </a:ext>
            </a:extLst>
          </p:cNvPr>
          <p:cNvSpPr txBox="1"/>
          <p:nvPr/>
        </p:nvSpPr>
        <p:spPr>
          <a:xfrm>
            <a:off x="1820367" y="833902"/>
            <a:ext cx="855126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III. </a:t>
            </a:r>
            <a:r>
              <a:rPr lang="en-US" sz="4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 HÌNH HÓA MÔ HÌNH KHẢO SÁT ĐỘNG LỰC HỌC XE ĐIỆN </a:t>
            </a:r>
            <a:r>
              <a:rPr lang="vi-VN" sz="4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 MATLAB/SIMULINK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733D9-6C3B-AB90-563B-5BE6E0471B5C}"/>
              </a:ext>
            </a:extLst>
          </p:cNvPr>
          <p:cNvSpPr txBox="1"/>
          <p:nvPr/>
        </p:nvSpPr>
        <p:spPr>
          <a:xfrm>
            <a:off x="939800" y="2959286"/>
            <a:ext cx="10312400" cy="2251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endParaRPr lang="en-US" sz="2400" b="1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3.2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đương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bánh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xuống</a:t>
            </a:r>
            <a:endParaRPr lang="en-US" sz="2400" b="1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US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đương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bánh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xuống</a:t>
            </a:r>
            <a:endParaRPr lang="en-US" sz="2400" b="1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đương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CB3F9-470C-D612-766C-2440F60E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2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62687-1B7E-781A-3446-89D863C6C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222C20-1C3A-4B26-85F1-298F5752C0BA}"/>
                  </a:ext>
                </a:extLst>
              </p:cNvPr>
              <p:cNvSpPr txBox="1"/>
              <p:nvPr/>
            </p:nvSpPr>
            <p:spPr>
              <a:xfrm>
                <a:off x="1440245" y="6306748"/>
                <a:ext cx="9587787" cy="4213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222C20-1C3A-4B26-85F1-298F5752C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245" y="6306748"/>
                <a:ext cx="9587787" cy="4213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1669474-7CFF-1EB3-1FCC-F63C8F6F1D39}"/>
              </a:ext>
            </a:extLst>
          </p:cNvPr>
          <p:cNvSpPr txBox="1"/>
          <p:nvPr/>
        </p:nvSpPr>
        <p:spPr>
          <a:xfrm>
            <a:off x="1402351" y="24426"/>
            <a:ext cx="97785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III.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 HÌNH HÓA MÔ HÌNH KHẢO SÁT ĐỘNG LỰC HỌC XE ĐIỆN 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 MATLAB/SIMULINK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2183F55-6CF3-5BE3-6D36-1B9D2141260E}"/>
              </a:ext>
            </a:extLst>
          </p:cNvPr>
          <p:cNvSpPr txBox="1">
            <a:spLocks/>
          </p:cNvSpPr>
          <p:nvPr/>
        </p:nvSpPr>
        <p:spPr>
          <a:xfrm>
            <a:off x="794947" y="899279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endParaRPr lang="en-US" sz="2000" b="1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A963D8-366E-87E4-C22D-4588BC2BB2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42" y="1232632"/>
            <a:ext cx="8159658" cy="320233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8C6450-AE2A-9CD7-9980-B18D1C2A5939}"/>
                  </a:ext>
                </a:extLst>
              </p:cNvPr>
              <p:cNvSpPr txBox="1"/>
              <p:nvPr/>
            </p:nvSpPr>
            <p:spPr>
              <a:xfrm>
                <a:off x="1478139" y="5201534"/>
                <a:ext cx="9549893" cy="4238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h𝑔𝑡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độ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𝑛𝑔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ự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độ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𝑛𝑔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ự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𝑏𝑥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𝑏𝑥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độ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𝑛𝑔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ự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8C6450-AE2A-9CD7-9980-B18D1C2A5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139" y="5201534"/>
                <a:ext cx="9549893" cy="423834"/>
              </a:xfrm>
              <a:prstGeom prst="rect">
                <a:avLst/>
              </a:prstGeom>
              <a:blipFill>
                <a:blip r:embed="rId4"/>
                <a:stretch>
                  <a:fillRect b="-13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F95B7ECE-D9AB-68C6-11E9-65213D405731}"/>
              </a:ext>
            </a:extLst>
          </p:cNvPr>
          <p:cNvGrpSpPr/>
          <p:nvPr/>
        </p:nvGrpSpPr>
        <p:grpSpPr>
          <a:xfrm>
            <a:off x="8036343" y="2286726"/>
            <a:ext cx="1056858" cy="854407"/>
            <a:chOff x="0" y="0"/>
            <a:chExt cx="1296171" cy="919784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AA5EAD7-B087-25B4-5FAB-3DF3501A66DC}"/>
                </a:ext>
              </a:extLst>
            </p:cNvPr>
            <p:cNvCxnSpPr>
              <a:cxnSpLocks/>
            </p:cNvCxnSpPr>
            <p:nvPr/>
          </p:nvCxnSpPr>
          <p:spPr>
            <a:xfrm>
              <a:off x="252829" y="810715"/>
              <a:ext cx="6192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6AAC9B6-3B76-0E7A-8672-CD658B2D3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53" y="147496"/>
              <a:ext cx="0" cy="6566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98">
                  <a:extLst>
                    <a:ext uri="{FF2B5EF4-FFF2-40B4-BE49-F238E27FC236}">
                      <a16:creationId xmlns:a16="http://schemas.microsoft.com/office/drawing/2014/main" id="{BC8E5AB0-F1C2-580E-BA01-00F62EF12A72}"/>
                    </a:ext>
                  </a:extLst>
                </p:cNvPr>
                <p:cNvSpPr txBox="1"/>
                <p:nvPr/>
              </p:nvSpPr>
              <p:spPr>
                <a:xfrm>
                  <a:off x="502421" y="480999"/>
                  <a:ext cx="793750" cy="43878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Cordia New" panose="020B0304020202020204" pitchFamily="34" charset="-34"/>
                          </a:rPr>
                          <m:t>𝑥</m:t>
                        </m:r>
                      </m:oMath>
                    </m:oMathPara>
                  </a14:m>
                  <a:endParaRPr lang="en-US" sz="11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Cordia New" panose="020B0304020202020204" pitchFamily="34" charset="-34"/>
                  </a:endParaRPr>
                </a:p>
              </p:txBody>
            </p:sp>
          </mc:Choice>
          <mc:Fallback xmlns="">
            <p:sp>
              <p:nvSpPr>
                <p:cNvPr id="42" name="TextBox 98">
                  <a:extLst>
                    <a:ext uri="{FF2B5EF4-FFF2-40B4-BE49-F238E27FC236}">
                      <a16:creationId xmlns:a16="http://schemas.microsoft.com/office/drawing/2014/main" id="{BC8E5AB0-F1C2-580E-BA01-00F62EF12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421" y="480999"/>
                  <a:ext cx="793750" cy="43878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99">
                  <a:extLst>
                    <a:ext uri="{FF2B5EF4-FFF2-40B4-BE49-F238E27FC236}">
                      <a16:creationId xmlns:a16="http://schemas.microsoft.com/office/drawing/2014/main" id="{C0B7B56F-06A2-D2EE-6BF1-75D1DCE607C8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793750" cy="43878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Cordia New" panose="020B0304020202020204" pitchFamily="34" charset="-34"/>
                          </a:rPr>
                          <m:t>𝑧</m:t>
                        </m:r>
                      </m:oMath>
                    </m:oMathPara>
                  </a14:m>
                  <a:endParaRPr lang="en-US" sz="11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Cordia New" panose="020B0304020202020204" pitchFamily="34" charset="-34"/>
                  </a:endParaRPr>
                </a:p>
              </p:txBody>
            </p:sp>
          </mc:Choice>
          <mc:Fallback xmlns="">
            <p:sp>
              <p:nvSpPr>
                <p:cNvPr id="43" name="TextBox 99">
                  <a:extLst>
                    <a:ext uri="{FF2B5EF4-FFF2-40B4-BE49-F238E27FC236}">
                      <a16:creationId xmlns:a16="http://schemas.microsoft.com/office/drawing/2014/main" id="{C0B7B56F-06A2-D2EE-6BF1-75D1DCE60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793750" cy="43878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2DD1BF3-9002-B9E6-2613-02343854031B}"/>
              </a:ext>
            </a:extLst>
          </p:cNvPr>
          <p:cNvSpPr txBox="1"/>
          <p:nvPr/>
        </p:nvSpPr>
        <p:spPr>
          <a:xfrm>
            <a:off x="887643" y="4564780"/>
            <a:ext cx="8716379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Xét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cân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bằng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momen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lớn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bánh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xe</a:t>
            </a:r>
            <a:endParaRPr lang="en-US" sz="16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48397C-BE90-9927-3AFE-D357DAC72684}"/>
              </a:ext>
            </a:extLst>
          </p:cNvPr>
          <p:cNvSpPr txBox="1"/>
          <p:nvPr/>
        </p:nvSpPr>
        <p:spPr>
          <a:xfrm>
            <a:off x="887643" y="5715386"/>
            <a:ext cx="8716379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Xét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cân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bằng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momen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lớn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con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lăn</a:t>
            </a:r>
            <a:endParaRPr lang="en-US" sz="16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E6317F8C-B3DA-40AE-1C59-6BF8813F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15</a:t>
            </a:fld>
            <a:endParaRPr lang="en-US"/>
          </a:p>
        </p:txBody>
      </p:sp>
      <p:pic>
        <p:nvPicPr>
          <p:cNvPr id="297" name="Picture 296" descr="A diagram of a circle with arrows&#10;&#10;AI-generated content may be incorrect.">
            <a:extLst>
              <a:ext uri="{FF2B5EF4-FFF2-40B4-BE49-F238E27FC236}">
                <a16:creationId xmlns:a16="http://schemas.microsoft.com/office/drawing/2014/main" id="{79468E61-A842-4EAE-B1F1-1330FF83B8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214" y="644699"/>
            <a:ext cx="3212123" cy="43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54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C4E1A-CD6B-01FA-16BD-51308C93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D5C691-02D0-056B-9C20-92A1F5E7DEFC}"/>
              </a:ext>
            </a:extLst>
          </p:cNvPr>
          <p:cNvSpPr txBox="1"/>
          <p:nvPr/>
        </p:nvSpPr>
        <p:spPr>
          <a:xfrm>
            <a:off x="1402351" y="24426"/>
            <a:ext cx="97785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III.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 HÌNH HÓA MÔ HÌNH KHẢO SÁT ĐỘNG LỰC HỌC XE ĐIỆN 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 MATLAB/SIMULINK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97119F9-87F7-9240-E914-6E30A7CB2D73}"/>
              </a:ext>
            </a:extLst>
          </p:cNvPr>
          <p:cNvSpPr txBox="1">
            <a:spLocks/>
          </p:cNvSpPr>
          <p:nvPr/>
        </p:nvSpPr>
        <p:spPr>
          <a:xfrm>
            <a:off x="599302" y="894811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endParaRPr lang="en-US" sz="2000" b="1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A7017C9-247C-45C2-F3E5-5E6A8689C9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0689592"/>
                  </p:ext>
                </p:extLst>
              </p:nvPr>
            </p:nvGraphicFramePr>
            <p:xfrm>
              <a:off x="1266472" y="3813954"/>
              <a:ext cx="10515600" cy="284893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289347">
                      <a:extLst>
                        <a:ext uri="{9D8B030D-6E8A-4147-A177-3AD203B41FA5}">
                          <a16:colId xmlns:a16="http://schemas.microsoft.com/office/drawing/2014/main" val="4281652049"/>
                        </a:ext>
                      </a:extLst>
                    </a:gridCol>
                    <a:gridCol w="5226253">
                      <a:extLst>
                        <a:ext uri="{9D8B030D-6E8A-4147-A177-3AD203B41FA5}">
                          <a16:colId xmlns:a16="http://schemas.microsoft.com/office/drawing/2014/main" val="2401250599"/>
                        </a:ext>
                      </a:extLst>
                    </a:gridCol>
                  </a:tblGrid>
                  <a:tr h="28829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  <a:buNone/>
                            <a:tabLst>
                              <a:tab pos="64008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: Momen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điện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từ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motor</a:t>
                          </a:r>
                          <a:endParaRPr lang="en-US" sz="1600" kern="100" dirty="0">
                            <a:effectLst/>
                            <a:latin typeface="Arial" panose="020B0604020202020204" pitchFamily="34" charset="0"/>
                            <a:ea typeface="Aptos" panose="020B00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  <a:buNone/>
                            <a:tabLst>
                              <a:tab pos="64008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600" kern="0">
                                  <a:effectLst/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oMath>
                          </a14:m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: Lực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dọc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theo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độ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trượt</a:t>
                          </a:r>
                          <a:endParaRPr lang="en-US" sz="1600" kern="100" dirty="0">
                            <a:effectLst/>
                            <a:latin typeface="Arial" panose="020B0604020202020204" pitchFamily="34" charset="0"/>
                            <a:ea typeface="Aptos" panose="020B00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55724215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  <a:buNone/>
                            <a:tabLst>
                              <a:tab pos="64008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ụ</m:t>
                                      </m:r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độ</m:t>
                                      </m:r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𝑛𝑔</m:t>
                                      </m:r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ự</m:t>
                                      </m:r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1600" kern="0">
                                  <a:effectLst/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oMath>
                          </a14:m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: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Tổn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hao ma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sát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ban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đầu</a:t>
                          </a:r>
                          <a:endParaRPr lang="en-US" sz="1600" kern="100" dirty="0">
                            <a:effectLst/>
                            <a:latin typeface="Arial" panose="020B0604020202020204" pitchFamily="34" charset="0"/>
                            <a:ea typeface="Aptos" panose="020B00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  <a:buNone/>
                            <a:tabLst>
                              <a:tab pos="64008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600" kern="0">
                                  <a:effectLst/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oMath>
                          </a14:m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: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Tổn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hao do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trượt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giữa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bánh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xe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và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con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lăn</a:t>
                          </a:r>
                          <a:endParaRPr lang="en-US" sz="1600" kern="100" dirty="0">
                            <a:effectLst/>
                            <a:latin typeface="Arial" panose="020B0604020202020204" pitchFamily="34" charset="0"/>
                            <a:ea typeface="Aptos" panose="020B00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33441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  <a:buNone/>
                            <a:tabLst>
                              <a:tab pos="64008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ụ</m:t>
                                      </m:r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độ</m:t>
                                      </m:r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𝑛𝑔</m:t>
                                      </m:r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ự</m:t>
                                      </m:r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1600" kern="0">
                                  <a:effectLst/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oMath>
                          </a14:m>
                          <a:r>
                            <a:rPr lang="en-US" sz="1600" ker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: Tổn hao ma sát phát sinh khi có tải</a:t>
                          </a:r>
                          <a:endParaRPr lang="en-US" sz="1600" kern="100">
                            <a:effectLst/>
                            <a:latin typeface="Arial" panose="020B0604020202020204" pitchFamily="34" charset="0"/>
                            <a:ea typeface="Aptos" panose="020B00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  <a:buNone/>
                            <a:tabLst>
                              <a:tab pos="6400800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0" smtClean="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kern="0" smtClean="0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sz="1600" ker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khi kéo và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kern="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kern="0">
                                  <a:effectLst/>
                                  <a:latin typeface="Cambria Math" panose="02040503050406030204" pitchFamily="18" charset="0"/>
                                </a:rPr>
                                <m:t>=−1 </m:t>
                              </m:r>
                            </m:oMath>
                          </a14:m>
                          <a:r>
                            <a:rPr lang="en-US" sz="1600" ker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khi phanh</a:t>
                          </a:r>
                          <a:endParaRPr lang="en-US" sz="1600" kern="100">
                            <a:effectLst/>
                            <a:latin typeface="Arial" panose="020B0604020202020204" pitchFamily="34" charset="0"/>
                            <a:ea typeface="Aptos" panose="020B00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89274852"/>
                      </a:ext>
                    </a:extLst>
                  </a:tr>
                  <a:tr h="29158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  <a:buNone/>
                            <a:tabLst>
                              <a:tab pos="64008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𝑟𝑟</m:t>
                                  </m:r>
                                </m:sub>
                              </m:sSub>
                              <m:r>
                                <a:rPr lang="en-US" sz="1600" kern="0">
                                  <a:effectLst/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oMath>
                          </a14:m>
                          <a:r>
                            <a:rPr lang="en-US" sz="1600" ker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: Momen cản lăn</a:t>
                          </a:r>
                          <a:endParaRPr lang="en-US" sz="1600" kern="100">
                            <a:effectLst/>
                            <a:latin typeface="Arial" panose="020B0604020202020204" pitchFamily="34" charset="0"/>
                            <a:ea typeface="Aptos" panose="020B00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  <a:buNone/>
                            <a:tabLst>
                              <a:tab pos="64008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: Bán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kính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bánh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xe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: Bán </a:t>
                          </a:r>
                          <a:r>
                            <a:rPr lang="en-US" sz="1600" kern="1200" dirty="0" err="1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kính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con </a:t>
                          </a:r>
                          <a:r>
                            <a:rPr lang="en-US" sz="1600" kern="1200" dirty="0" err="1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lăn</a:t>
                          </a:r>
                          <a:endParaRPr lang="en-US" sz="1600" kern="100" dirty="0">
                            <a:effectLst/>
                            <a:latin typeface="Arial" panose="020B0604020202020204" pitchFamily="34" charset="0"/>
                            <a:ea typeface="Aptos" panose="020B00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27481716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  <a:buNone/>
                            <a:tabLst>
                              <a:tab pos="64008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: Momen phanh</a:t>
                          </a:r>
                          <a:endParaRPr lang="en-US" sz="1600" kern="100">
                            <a:effectLst/>
                            <a:latin typeface="Arial" panose="020B0604020202020204" pitchFamily="34" charset="0"/>
                            <a:ea typeface="Aptos" panose="020B00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  <a:buNone/>
                            <a:tabLst>
                              <a:tab pos="64008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ụ</m:t>
                                  </m:r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độ</m:t>
                                  </m:r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𝑛𝑔</m:t>
                                  </m:r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ự</m:t>
                                  </m:r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: Quán tính cụm động lực</a:t>
                          </a:r>
                          <a:endParaRPr lang="en-US" sz="1600" kern="100">
                            <a:effectLst/>
                            <a:latin typeface="Arial" panose="020B0604020202020204" pitchFamily="34" charset="0"/>
                            <a:ea typeface="Aptos" panose="020B00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74767986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  <a:buNone/>
                            <a:tabLst>
                              <a:tab pos="64008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đ</m:t>
                                  </m:r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𝑎𝑖</m:t>
                                  </m:r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: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Tỉ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số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truyền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đai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ở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cụm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động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lực</a:t>
                          </a:r>
                          <a:endParaRPr lang="en-US" sz="1600" kern="100" dirty="0">
                            <a:effectLst/>
                            <a:latin typeface="Arial" panose="020B0604020202020204" pitchFamily="34" charset="0"/>
                            <a:ea typeface="Aptos" panose="020B00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  <a:buNone/>
                            <a:tabLst>
                              <a:tab pos="64008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ụ</m:t>
                                  </m:r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ạ</m:t>
                                  </m:r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𝑜</m:t>
                                  </m:r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ả</m:t>
                                  </m:r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: Quán </a:t>
                          </a:r>
                          <a:r>
                            <a:rPr lang="en-US" sz="1600" kern="100" dirty="0" err="1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tính</a:t>
                          </a: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100" dirty="0" err="1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cụm</a:t>
                          </a: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100" dirty="0" err="1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tạo</a:t>
                          </a: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100" dirty="0" err="1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tải</a:t>
                          </a:r>
                          <a:endParaRPr lang="en-US" sz="1600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8983251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  <a:buNone/>
                            <a:tabLst>
                              <a:tab pos="64008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đ</m:t>
                                  </m:r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𝑎𝑖</m:t>
                                  </m:r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: </a:t>
                          </a:r>
                          <a:r>
                            <a:rPr lang="en-US" sz="1600" kern="100" dirty="0" err="1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Tỉ</a:t>
                          </a: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100" dirty="0" err="1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số</a:t>
                          </a: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100" dirty="0" err="1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truyền</a:t>
                          </a: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100" dirty="0" err="1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đai</a:t>
                          </a: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ở </a:t>
                          </a:r>
                          <a:r>
                            <a:rPr lang="en-US" sz="1600" kern="100" dirty="0" err="1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cụm</a:t>
                          </a: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100" dirty="0" err="1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tạo</a:t>
                          </a: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100" dirty="0" err="1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tải</a:t>
                          </a:r>
                          <a:endParaRPr lang="en-US" sz="1600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  <a:buNone/>
                            <a:tabLst>
                              <a:tab pos="64008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: Gia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tốc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góc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bánh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xe</a:t>
                          </a:r>
                          <a:endParaRPr lang="en-US" sz="1600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09659927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  <a:buNone/>
                            <a:tabLst>
                              <a:tab pos="64008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h𝑔𝑡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: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Tỉ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số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truyền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hộp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giảm</a:t>
                          </a:r>
                          <a:r>
                            <a:rPr lang="en-US" sz="1600" kern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tốc</a:t>
                          </a:r>
                          <a:endParaRPr lang="en-US" sz="1600" kern="100" dirty="0">
                            <a:effectLst/>
                            <a:latin typeface="Arial" panose="020B0604020202020204" pitchFamily="34" charset="0"/>
                            <a:ea typeface="Aptos" panose="020B00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  <a:buNone/>
                            <a:tabLst>
                              <a:tab pos="64008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: Gia </a:t>
                          </a:r>
                          <a:r>
                            <a:rPr lang="en-US" sz="1600" kern="1200" dirty="0" err="1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tốc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kern="1200" dirty="0" err="1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góc</a:t>
                          </a: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con </a:t>
                          </a:r>
                          <a:r>
                            <a:rPr lang="en-US" sz="1600" kern="1200" dirty="0" err="1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lăn</a:t>
                          </a:r>
                          <a:endParaRPr lang="en-US" sz="1600" kern="100" dirty="0">
                            <a:effectLst/>
                            <a:latin typeface="Arial" panose="020B0604020202020204" pitchFamily="34" charset="0"/>
                            <a:ea typeface="Aptos" panose="020B00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430371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A7017C9-247C-45C2-F3E5-5E6A8689C9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0689592"/>
                  </p:ext>
                </p:extLst>
              </p:nvPr>
            </p:nvGraphicFramePr>
            <p:xfrm>
              <a:off x="1266472" y="3813954"/>
              <a:ext cx="10515600" cy="284893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289347">
                      <a:extLst>
                        <a:ext uri="{9D8B030D-6E8A-4147-A177-3AD203B41FA5}">
                          <a16:colId xmlns:a16="http://schemas.microsoft.com/office/drawing/2014/main" val="4281652049"/>
                        </a:ext>
                      </a:extLst>
                    </a:gridCol>
                    <a:gridCol w="5226253">
                      <a:extLst>
                        <a:ext uri="{9D8B030D-6E8A-4147-A177-3AD203B41FA5}">
                          <a16:colId xmlns:a16="http://schemas.microsoft.com/office/drawing/2014/main" val="2401250599"/>
                        </a:ext>
                      </a:extLst>
                    </a:gridCol>
                  </a:tblGrid>
                  <a:tr h="3205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r="-98848" b="-8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1166" b="-8150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724215"/>
                      </a:ext>
                    </a:extLst>
                  </a:tr>
                  <a:tr h="4012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80303" r="-98848" b="-5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1166" t="-80303" b="-55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334412"/>
                      </a:ext>
                    </a:extLst>
                  </a:tr>
                  <a:tr h="4012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83077" r="-98848" b="-46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1166" t="-183077" b="-46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9274852"/>
                      </a:ext>
                    </a:extLst>
                  </a:tr>
                  <a:tr h="3205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47170" r="-98848" b="-467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1166" t="-347170" b="-4679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7481716"/>
                      </a:ext>
                    </a:extLst>
                  </a:tr>
                  <a:tr h="3625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95000" r="-98848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1166" t="-395000" b="-3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767986"/>
                      </a:ext>
                    </a:extLst>
                  </a:tr>
                  <a:tr h="359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503390" r="-98848" b="-2186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1166" t="-503390" b="-2186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9832511"/>
                      </a:ext>
                    </a:extLst>
                  </a:tr>
                  <a:tr h="3205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684615" r="-98848" b="-148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1166" t="-684615" b="-148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9659927"/>
                      </a:ext>
                    </a:extLst>
                  </a:tr>
                  <a:tr h="3625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680000" r="-98848" b="-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1166" t="-680000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30371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80B28D9-B44D-607E-3727-106A12060E38}"/>
              </a:ext>
            </a:extLst>
          </p:cNvPr>
          <p:cNvSpPr txBox="1"/>
          <p:nvPr/>
        </p:nvSpPr>
        <p:spPr>
          <a:xfrm>
            <a:off x="887643" y="3357419"/>
            <a:ext cx="6096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b="1" i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 </a:t>
            </a:r>
            <a:r>
              <a:rPr lang="en-US" b="1" i="1" kern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đó</a:t>
            </a:r>
            <a:r>
              <a:rPr lang="en-US" b="1" i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US" sz="1600" b="1" i="1" kern="100" dirty="0">
              <a:solidFill>
                <a:srgbClr val="FF0000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6AA9FD-E223-DFA0-2992-74905DC6B775}"/>
                  </a:ext>
                </a:extLst>
              </p:cNvPr>
              <p:cNvSpPr txBox="1"/>
              <p:nvPr/>
            </p:nvSpPr>
            <p:spPr>
              <a:xfrm>
                <a:off x="1478139" y="1834716"/>
                <a:ext cx="9702800" cy="4238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h𝑔𝑡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độ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𝑛𝑔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ự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độ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𝑛𝑔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ự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𝑏𝑥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𝑏𝑥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độ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𝑛𝑔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ự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6AA9FD-E223-DFA0-2992-74905DC6B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139" y="1834716"/>
                <a:ext cx="9702800" cy="423834"/>
              </a:xfrm>
              <a:prstGeom prst="rect">
                <a:avLst/>
              </a:prstGeom>
              <a:blipFill>
                <a:blip r:embed="rId3"/>
                <a:stretch>
                  <a:fillRect b="-28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122D75E-8680-C8E8-5A38-AD49799B46D0}"/>
              </a:ext>
            </a:extLst>
          </p:cNvPr>
          <p:cNvSpPr txBox="1"/>
          <p:nvPr/>
        </p:nvSpPr>
        <p:spPr>
          <a:xfrm>
            <a:off x="887643" y="1197962"/>
            <a:ext cx="8716379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Xét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cân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bằng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momen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lớn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bánh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xe</a:t>
            </a:r>
            <a:endParaRPr lang="en-US" sz="16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20E087-B0AD-FD20-6371-52F7E64CB245}"/>
                  </a:ext>
                </a:extLst>
              </p:cNvPr>
              <p:cNvSpPr txBox="1"/>
              <p:nvPr/>
            </p:nvSpPr>
            <p:spPr>
              <a:xfrm>
                <a:off x="1440245" y="2939930"/>
                <a:ext cx="9702800" cy="4213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20E087-B0AD-FD20-6371-52F7E64CB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245" y="2939930"/>
                <a:ext cx="9702800" cy="4213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2B415FA-9571-C6A1-3DEF-A66CDACAEF1D}"/>
              </a:ext>
            </a:extLst>
          </p:cNvPr>
          <p:cNvSpPr txBox="1"/>
          <p:nvPr/>
        </p:nvSpPr>
        <p:spPr>
          <a:xfrm>
            <a:off x="887643" y="2348568"/>
            <a:ext cx="8716379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Xét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cân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bằng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momen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lớn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con </a:t>
            </a:r>
            <a:r>
              <a:rPr lang="en-US" b="1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lăn</a:t>
            </a:r>
            <a:endParaRPr lang="en-US" sz="16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4CA32B3-E2ED-36DA-6F09-8EB90A7F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16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B53DC3-5151-8B34-E558-2A7E674B1342}"/>
              </a:ext>
            </a:extLst>
          </p:cNvPr>
          <p:cNvSpPr/>
          <p:nvPr/>
        </p:nvSpPr>
        <p:spPr>
          <a:xfrm>
            <a:off x="3240290" y="1834716"/>
            <a:ext cx="1245793" cy="423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F0FA03-0C66-A81C-A98A-A7BE9FE1ABDB}"/>
              </a:ext>
            </a:extLst>
          </p:cNvPr>
          <p:cNvSpPr/>
          <p:nvPr/>
        </p:nvSpPr>
        <p:spPr>
          <a:xfrm>
            <a:off x="4622935" y="1834716"/>
            <a:ext cx="1366692" cy="423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3D1F4D-88FE-AB4A-29C1-961413F72151}"/>
              </a:ext>
            </a:extLst>
          </p:cNvPr>
          <p:cNvSpPr/>
          <p:nvPr/>
        </p:nvSpPr>
        <p:spPr>
          <a:xfrm>
            <a:off x="6126479" y="1834716"/>
            <a:ext cx="390922" cy="423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A34115-4EE6-C46F-177A-97972A1B865B}"/>
              </a:ext>
            </a:extLst>
          </p:cNvPr>
          <p:cNvSpPr/>
          <p:nvPr/>
        </p:nvSpPr>
        <p:spPr>
          <a:xfrm>
            <a:off x="6995753" y="2924467"/>
            <a:ext cx="390922" cy="423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7503BD-72AA-EC3A-C12D-EB35B60A085C}"/>
              </a:ext>
            </a:extLst>
          </p:cNvPr>
          <p:cNvSpPr/>
          <p:nvPr/>
        </p:nvSpPr>
        <p:spPr>
          <a:xfrm>
            <a:off x="9063197" y="1834716"/>
            <a:ext cx="1245793" cy="423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AC886D-8E4B-19DD-1401-25A8C3B5ECE5}"/>
              </a:ext>
            </a:extLst>
          </p:cNvPr>
          <p:cNvSpPr/>
          <p:nvPr/>
        </p:nvSpPr>
        <p:spPr>
          <a:xfrm>
            <a:off x="8524172" y="2924467"/>
            <a:ext cx="1031001" cy="423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0D04183-6FBA-A36C-A27B-BAFB347AD036}"/>
              </a:ext>
            </a:extLst>
          </p:cNvPr>
          <p:cNvSpPr/>
          <p:nvPr/>
        </p:nvSpPr>
        <p:spPr>
          <a:xfrm>
            <a:off x="4443125" y="2924467"/>
            <a:ext cx="1073959" cy="423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643677-5933-2ECD-C571-1179730787BD}"/>
              </a:ext>
            </a:extLst>
          </p:cNvPr>
          <p:cNvSpPr/>
          <p:nvPr/>
        </p:nvSpPr>
        <p:spPr>
          <a:xfrm>
            <a:off x="5645493" y="2924467"/>
            <a:ext cx="1233986" cy="423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0DE84B1-3676-8283-79AA-E617BCBB166E}"/>
              </a:ext>
            </a:extLst>
          </p:cNvPr>
          <p:cNvSpPr/>
          <p:nvPr/>
        </p:nvSpPr>
        <p:spPr>
          <a:xfrm>
            <a:off x="7505444" y="1834716"/>
            <a:ext cx="220930" cy="423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949D9CC-F04C-2774-C793-078185143821}"/>
              </a:ext>
            </a:extLst>
          </p:cNvPr>
          <p:cNvSpPr/>
          <p:nvPr/>
        </p:nvSpPr>
        <p:spPr>
          <a:xfrm>
            <a:off x="8284320" y="1834716"/>
            <a:ext cx="220930" cy="423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0F0847-9E20-29E8-316A-694683B1BAB2}"/>
              </a:ext>
            </a:extLst>
          </p:cNvPr>
          <p:cNvSpPr/>
          <p:nvPr/>
        </p:nvSpPr>
        <p:spPr>
          <a:xfrm>
            <a:off x="2944183" y="2946548"/>
            <a:ext cx="220930" cy="423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4E617D-9C0D-0E54-7163-B5B6B9C440EA}"/>
              </a:ext>
            </a:extLst>
          </p:cNvPr>
          <p:cNvSpPr/>
          <p:nvPr/>
        </p:nvSpPr>
        <p:spPr>
          <a:xfrm>
            <a:off x="3653447" y="2938680"/>
            <a:ext cx="220930" cy="423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12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1048A-ABD1-A6DF-4A47-68302B704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7A9BAB-0EAC-14AA-F3BA-6DF60AFE95C9}"/>
              </a:ext>
            </a:extLst>
          </p:cNvPr>
          <p:cNvSpPr txBox="1"/>
          <p:nvPr/>
        </p:nvSpPr>
        <p:spPr>
          <a:xfrm>
            <a:off x="1402351" y="24426"/>
            <a:ext cx="97785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III.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 HÌNH HÓA MÔ HÌNH KHẢO SÁT ĐỘNG LỰC HỌC XE ĐIỆN 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 MATLAB/SIMULINK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2E0F004-4B9D-70CE-48BB-320C71E1CA76}"/>
              </a:ext>
            </a:extLst>
          </p:cNvPr>
          <p:cNvSpPr txBox="1">
            <a:spLocks/>
          </p:cNvSpPr>
          <p:nvPr/>
        </p:nvSpPr>
        <p:spPr>
          <a:xfrm>
            <a:off x="599302" y="708672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3.2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đương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bánh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xuống</a:t>
            </a:r>
            <a:endParaRPr lang="en-US" sz="2000" b="1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AC4C6-8438-5126-9985-CC066EE20C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09" y="1343553"/>
            <a:ext cx="10430581" cy="2334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AF1EA4-3BD4-0976-5308-7EF33EEF2004}"/>
                  </a:ext>
                </a:extLst>
              </p:cNvPr>
              <p:cNvSpPr txBox="1"/>
              <p:nvPr/>
            </p:nvSpPr>
            <p:spPr>
              <a:xfrm>
                <a:off x="224061" y="5274947"/>
                <a:ext cx="9452514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Phương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trình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cơ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cụm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động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lực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EAB2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đ</m:t>
                            </m:r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𝒂𝒊</m:t>
                            </m:r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𝒉𝒈𝒕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EAB2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EAB2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độ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𝑏𝑥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AF1EA4-3BD4-0976-5308-7EF33EEF2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61" y="5274947"/>
                <a:ext cx="9452514" cy="391902"/>
              </a:xfrm>
              <a:prstGeom prst="rect">
                <a:avLst/>
              </a:prstGeom>
              <a:blipFill>
                <a:blip r:embed="rId3"/>
                <a:stretch>
                  <a:fillRect l="-581" t="-7692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49DE31-359C-AF3E-A58C-AA3DE6780F66}"/>
                  </a:ext>
                </a:extLst>
              </p:cNvPr>
              <p:cNvSpPr txBox="1"/>
              <p:nvPr/>
            </p:nvSpPr>
            <p:spPr>
              <a:xfrm>
                <a:off x="-215863" y="5786824"/>
                <a:ext cx="6762996" cy="983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8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Phương </a:t>
                </a:r>
                <a:r>
                  <a:rPr lang="en-US" sz="1800" b="1" i="1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trình</a:t>
                </a:r>
                <a:r>
                  <a:rPr lang="en-US" sz="18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b="1" i="1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điện</a:t>
                </a:r>
                <a:r>
                  <a:rPr lang="en-US" sz="18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Mo</a:t>
                </a:r>
                <a:r>
                  <a:rPr lang="en-US" sz="18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49DE31-359C-AF3E-A58C-AA3DE6780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5863" y="5786824"/>
                <a:ext cx="6762996" cy="9837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AF2F217E-271B-BFE7-C47E-4B72A3699EBE}"/>
              </a:ext>
            </a:extLst>
          </p:cNvPr>
          <p:cNvSpPr/>
          <p:nvPr/>
        </p:nvSpPr>
        <p:spPr>
          <a:xfrm rot="16200000" flipH="1">
            <a:off x="5790134" y="4414290"/>
            <a:ext cx="318837" cy="14623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DBB74C-7319-A994-6C09-47BB273B13A0}"/>
                  </a:ext>
                </a:extLst>
              </p:cNvPr>
              <p:cNvSpPr txBox="1"/>
              <p:nvPr/>
            </p:nvSpPr>
            <p:spPr>
              <a:xfrm flipH="1">
                <a:off x="5082983" y="4575349"/>
                <a:ext cx="1937794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độ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𝒏𝒈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ự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𝒃𝒙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DBB74C-7319-A994-6C09-47BB273B1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82983" y="4575349"/>
                <a:ext cx="1937794" cy="424283"/>
              </a:xfrm>
              <a:prstGeom prst="rect">
                <a:avLst/>
              </a:prstGeom>
              <a:blipFill>
                <a:blip r:embed="rId5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E71AD2-A817-2D22-F5B3-759890DD54EB}"/>
                  </a:ext>
                </a:extLst>
              </p:cNvPr>
              <p:cNvSpPr txBox="1"/>
              <p:nvPr/>
            </p:nvSpPr>
            <p:spPr>
              <a:xfrm>
                <a:off x="298734" y="3905838"/>
                <a:ext cx="7370607" cy="972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Momen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qu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á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í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nh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ươ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ng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đươ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ng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ủ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ụ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độ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ng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ự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quy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ề 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á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nh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xe</m:t>
                      </m:r>
                      <m:r>
                        <m:rPr>
                          <m:nor/>
                        </m:rPr>
                        <a:rPr lang="en-US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:</m:t>
                      </m:r>
                    </m:oMath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ụ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độ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𝒏𝒈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ự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h𝑔𝑡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h𝑔𝑡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đ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E71AD2-A817-2D22-F5B3-759890DD5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34" y="3905838"/>
                <a:ext cx="7370607" cy="972702"/>
              </a:xfrm>
              <a:prstGeom prst="rect">
                <a:avLst/>
              </a:prstGeom>
              <a:blipFill>
                <a:blip r:embed="rId6"/>
                <a:stretch>
                  <a:fillRect l="-331" t="-2516" r="-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92CEB79-986B-D692-13A7-823E3D77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7DF762-709A-835B-8A77-41470EC1D3B1}"/>
              </a:ext>
            </a:extLst>
          </p:cNvPr>
          <p:cNvSpPr/>
          <p:nvPr/>
        </p:nvSpPr>
        <p:spPr>
          <a:xfrm>
            <a:off x="5322686" y="5326457"/>
            <a:ext cx="329408" cy="340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013649-EC1C-12EB-928D-FC7EE80D2288}"/>
              </a:ext>
            </a:extLst>
          </p:cNvPr>
          <p:cNvSpPr/>
          <p:nvPr/>
        </p:nvSpPr>
        <p:spPr>
          <a:xfrm>
            <a:off x="6278059" y="5315680"/>
            <a:ext cx="402688" cy="340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596AE2-D9E3-E4BF-8B59-44882B99EBA7}"/>
              </a:ext>
            </a:extLst>
          </p:cNvPr>
          <p:cNvSpPr/>
          <p:nvPr/>
        </p:nvSpPr>
        <p:spPr>
          <a:xfrm>
            <a:off x="6959256" y="5227836"/>
            <a:ext cx="1245793" cy="5589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464984-C252-4DFF-0131-0705B27CFF9D}"/>
              </a:ext>
            </a:extLst>
          </p:cNvPr>
          <p:cNvSpPr/>
          <p:nvPr/>
        </p:nvSpPr>
        <p:spPr>
          <a:xfrm>
            <a:off x="3685314" y="5942164"/>
            <a:ext cx="329408" cy="340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3194AF3-65DE-ACE2-F81B-25602D12304B}"/>
              </a:ext>
            </a:extLst>
          </p:cNvPr>
          <p:cNvSpPr/>
          <p:nvPr/>
        </p:nvSpPr>
        <p:spPr>
          <a:xfrm>
            <a:off x="4487043" y="5942164"/>
            <a:ext cx="329408" cy="340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2480D3-E425-FD72-05AF-7C2536DC2C2C}"/>
              </a:ext>
            </a:extLst>
          </p:cNvPr>
          <p:cNvSpPr/>
          <p:nvPr/>
        </p:nvSpPr>
        <p:spPr>
          <a:xfrm>
            <a:off x="5322686" y="5942164"/>
            <a:ext cx="396914" cy="340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89B869-83F9-EACC-0D84-EE356DD0FC49}"/>
              </a:ext>
            </a:extLst>
          </p:cNvPr>
          <p:cNvSpPr/>
          <p:nvPr/>
        </p:nvSpPr>
        <p:spPr>
          <a:xfrm>
            <a:off x="4014722" y="6405049"/>
            <a:ext cx="428400" cy="3655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machine with wheels and tires&#10;&#10;AI-generated content may be incorrect.">
            <a:extLst>
              <a:ext uri="{FF2B5EF4-FFF2-40B4-BE49-F238E27FC236}">
                <a16:creationId xmlns:a16="http://schemas.microsoft.com/office/drawing/2014/main" id="{49118583-782A-CA1F-FB54-1CAC3E4CB8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682" y="3714627"/>
            <a:ext cx="3472720" cy="26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5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9" grpId="0" animBg="1"/>
      <p:bldP spid="10" grpId="0" animBg="1"/>
      <p:bldP spid="11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B7E3188-92EC-83C2-CD6B-EA4E99C7A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15" y="2636144"/>
            <a:ext cx="2898561" cy="1520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30B54C-1C79-D504-E909-9B9BC9C02D05}"/>
                  </a:ext>
                </a:extLst>
              </p:cNvPr>
              <p:cNvSpPr txBox="1"/>
              <p:nvPr/>
            </p:nvSpPr>
            <p:spPr>
              <a:xfrm>
                <a:off x="-312102" y="1161850"/>
                <a:ext cx="6762996" cy="983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8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Phương </a:t>
                </a:r>
                <a:r>
                  <a:rPr lang="en-US" sz="1800" b="1" i="1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trình</a:t>
                </a:r>
                <a:r>
                  <a:rPr lang="en-US" sz="18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b="1" i="1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điện</a:t>
                </a:r>
                <a:r>
                  <a:rPr lang="en-US" sz="18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Mo</a:t>
                </a:r>
                <a:r>
                  <a:rPr lang="en-US" sz="18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30B54C-1C79-D504-E909-9B9BC9C02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2102" y="1161850"/>
                <a:ext cx="6762996" cy="9837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835B2E-2F9F-0AD0-0677-B7F2DD00D97C}"/>
              </a:ext>
            </a:extLst>
          </p:cNvPr>
          <p:cNvCxnSpPr/>
          <p:nvPr/>
        </p:nvCxnSpPr>
        <p:spPr>
          <a:xfrm>
            <a:off x="623291" y="3029193"/>
            <a:ext cx="920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FEC3A8-62C2-3BAF-1328-FD19CB1BE8F0}"/>
              </a:ext>
            </a:extLst>
          </p:cNvPr>
          <p:cNvCxnSpPr/>
          <p:nvPr/>
        </p:nvCxnSpPr>
        <p:spPr>
          <a:xfrm>
            <a:off x="644082" y="3708190"/>
            <a:ext cx="920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AAC841-79F5-2770-381A-93C5B215B213}"/>
              </a:ext>
            </a:extLst>
          </p:cNvPr>
          <p:cNvCxnSpPr/>
          <p:nvPr/>
        </p:nvCxnSpPr>
        <p:spPr>
          <a:xfrm>
            <a:off x="4388876" y="3392763"/>
            <a:ext cx="920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B878A1-EF29-1265-42D7-9842B9D80972}"/>
              </a:ext>
            </a:extLst>
          </p:cNvPr>
          <p:cNvSpPr txBox="1"/>
          <p:nvPr/>
        </p:nvSpPr>
        <p:spPr>
          <a:xfrm>
            <a:off x="28061" y="2620239"/>
            <a:ext cx="1577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(V)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21939-8A00-D2A6-672B-EA5FF4CA59D9}"/>
              </a:ext>
            </a:extLst>
          </p:cNvPr>
          <p:cNvSpPr txBox="1"/>
          <p:nvPr/>
        </p:nvSpPr>
        <p:spPr>
          <a:xfrm>
            <a:off x="0" y="3170900"/>
            <a:ext cx="1633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motor (rad/s)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C502-89BE-A0B7-5838-DCB733961C5B}"/>
              </a:ext>
            </a:extLst>
          </p:cNvPr>
          <p:cNvSpPr txBox="1"/>
          <p:nvPr/>
        </p:nvSpPr>
        <p:spPr>
          <a:xfrm>
            <a:off x="4302005" y="2781442"/>
            <a:ext cx="1577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 </a:t>
            </a:r>
            <a:r>
              <a:rPr lang="en-US" sz="14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(Nm)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3F7893-E751-B8BD-B236-F6A5ED78A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802" y="2620239"/>
            <a:ext cx="4324516" cy="164128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9781FC-72F6-7F2E-11DE-9F483126B865}"/>
              </a:ext>
            </a:extLst>
          </p:cNvPr>
          <p:cNvCxnSpPr/>
          <p:nvPr/>
        </p:nvCxnSpPr>
        <p:spPr>
          <a:xfrm>
            <a:off x="6067813" y="3392763"/>
            <a:ext cx="920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E682012-71EC-4F6A-90DB-96C868CB746A}"/>
              </a:ext>
            </a:extLst>
          </p:cNvPr>
          <p:cNvSpPr txBox="1"/>
          <p:nvPr/>
        </p:nvSpPr>
        <p:spPr>
          <a:xfrm>
            <a:off x="5671395" y="2781442"/>
            <a:ext cx="141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 </a:t>
            </a:r>
            <a:r>
              <a:rPr lang="en-US" sz="14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bánh </a:t>
            </a:r>
            <a:r>
              <a:rPr lang="en-US" sz="14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(Nm)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F5132A-34E6-DB79-9AA1-424197224E9C}"/>
              </a:ext>
            </a:extLst>
          </p:cNvPr>
          <p:cNvCxnSpPr>
            <a:cxnSpLocks/>
          </p:cNvCxnSpPr>
          <p:nvPr/>
        </p:nvCxnSpPr>
        <p:spPr>
          <a:xfrm>
            <a:off x="11288318" y="3392894"/>
            <a:ext cx="587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B46A43-FEB7-5D70-FEDD-5AE099AFF5BD}"/>
              </a:ext>
            </a:extLst>
          </p:cNvPr>
          <p:cNvSpPr txBox="1"/>
          <p:nvPr/>
        </p:nvSpPr>
        <p:spPr>
          <a:xfrm>
            <a:off x="11123863" y="2529304"/>
            <a:ext cx="11215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bánh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(rad/s)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A971DA-B6F3-DCC6-06A5-8ED31599DB8B}"/>
                  </a:ext>
                </a:extLst>
              </p:cNvPr>
              <p:cNvSpPr txBox="1"/>
              <p:nvPr/>
            </p:nvSpPr>
            <p:spPr>
              <a:xfrm>
                <a:off x="6647092" y="1202444"/>
                <a:ext cx="5403759" cy="1340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Phương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trình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cơ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cụm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động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lực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b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b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EAB2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đ</m:t>
                            </m:r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𝒂𝒊</m:t>
                            </m:r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𝒉𝒈𝒕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EAB2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EAB2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độ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𝑏𝑥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A971DA-B6F3-DCC6-06A5-8ED31599D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092" y="1202444"/>
                <a:ext cx="5403759" cy="1340367"/>
              </a:xfrm>
              <a:prstGeom prst="rect">
                <a:avLst/>
              </a:prstGeom>
              <a:blipFill>
                <a:blip r:embed="rId7"/>
                <a:stretch>
                  <a:fillRect l="-902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eft Brace 23">
            <a:extLst>
              <a:ext uri="{FF2B5EF4-FFF2-40B4-BE49-F238E27FC236}">
                <a16:creationId xmlns:a16="http://schemas.microsoft.com/office/drawing/2014/main" id="{07F8E6A0-1075-282C-E3B7-5F0852DC8C14}"/>
              </a:ext>
            </a:extLst>
          </p:cNvPr>
          <p:cNvSpPr/>
          <p:nvPr/>
        </p:nvSpPr>
        <p:spPr>
          <a:xfrm rot="16200000" flipH="1">
            <a:off x="8805310" y="1390261"/>
            <a:ext cx="318837" cy="14623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DDEABC-DA6F-A7EC-0B83-1B44A79688AA}"/>
                  </a:ext>
                </a:extLst>
              </p:cNvPr>
              <p:cNvSpPr txBox="1"/>
              <p:nvPr/>
            </p:nvSpPr>
            <p:spPr>
              <a:xfrm flipH="1">
                <a:off x="8098159" y="1551320"/>
                <a:ext cx="1937794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độ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𝒏𝒈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ự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𝒃𝒙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DDEABC-DA6F-A7EC-0B83-1B44A7968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098159" y="1551320"/>
                <a:ext cx="1937794" cy="424283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89AEC87-EFFA-1E3A-683C-2344FA215BD6}"/>
              </a:ext>
            </a:extLst>
          </p:cNvPr>
          <p:cNvSpPr txBox="1"/>
          <p:nvPr/>
        </p:nvSpPr>
        <p:spPr>
          <a:xfrm>
            <a:off x="1402351" y="24426"/>
            <a:ext cx="97785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III.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 HÌNH HÓA MÔ HÌNH KHẢO SÁT ĐỘNG LỰC HỌC XE ĐIỆN 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 MATLAB/SIMULINK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AF18AC-6409-9A10-D648-0BA575DB046C}"/>
              </a:ext>
            </a:extLst>
          </p:cNvPr>
          <p:cNvSpPr txBox="1">
            <a:spLocks/>
          </p:cNvSpPr>
          <p:nvPr/>
        </p:nvSpPr>
        <p:spPr>
          <a:xfrm>
            <a:off x="599302" y="708672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3.2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đương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bánh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xuống</a:t>
            </a:r>
            <a:endParaRPr lang="en-US" sz="2000" b="1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B910DF7-4AE5-887B-016B-0442756EE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18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B10EAE-301F-7CCA-114B-F115D1EECE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1409" y="4422729"/>
            <a:ext cx="9789180" cy="237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02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7D224-8F2B-8431-C0CE-B9FC6ED62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B8B634-7EC7-A2A5-798C-C02BBED44AA8}"/>
              </a:ext>
            </a:extLst>
          </p:cNvPr>
          <p:cNvSpPr txBox="1"/>
          <p:nvPr/>
        </p:nvSpPr>
        <p:spPr>
          <a:xfrm>
            <a:off x="1402351" y="24426"/>
            <a:ext cx="97785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III.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 HÌNH HÓA MÔ HÌNH KHẢO SÁT ĐỘNG LỰC HỌC XE ĐIỆN 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 MATLAB/SIMULINK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6E91568-17B6-D137-CA73-976377E8F676}"/>
              </a:ext>
            </a:extLst>
          </p:cNvPr>
          <p:cNvSpPr txBox="1">
            <a:spLocks/>
          </p:cNvSpPr>
          <p:nvPr/>
        </p:nvSpPr>
        <p:spPr>
          <a:xfrm>
            <a:off x="599302" y="708672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3.3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đương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bánh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xuống</a:t>
            </a:r>
            <a:endParaRPr lang="en-US" sz="2000" b="1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6AFFC5-8CF4-147B-61D3-B130CCA07F49}"/>
                  </a:ext>
                </a:extLst>
              </p:cNvPr>
              <p:cNvSpPr txBox="1"/>
              <p:nvPr/>
            </p:nvSpPr>
            <p:spPr>
              <a:xfrm>
                <a:off x="237368" y="4013873"/>
                <a:ext cx="7000313" cy="864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Momen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qu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á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í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nh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ươ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ng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đươ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ng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ủ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ụ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ạ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o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ả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quy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ề 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con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ă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:</m:t>
                      </m:r>
                    </m:oMath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ụ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ạ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ả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đ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6AFFC5-8CF4-147B-61D3-B130CCA07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68" y="4013873"/>
                <a:ext cx="7000313" cy="864660"/>
              </a:xfrm>
              <a:prstGeom prst="rect">
                <a:avLst/>
              </a:prstGeom>
              <a:blipFill>
                <a:blip r:embed="rId2"/>
                <a:stretch>
                  <a:fillRect l="-348" t="-2817" r="-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B84FFB4-B903-2C59-E93D-E715339F88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26" y="1242463"/>
            <a:ext cx="9007307" cy="25613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8A87C9-309E-0E34-3A4F-991490662ACF}"/>
                  </a:ext>
                </a:extLst>
              </p:cNvPr>
              <p:cNvSpPr txBox="1"/>
              <p:nvPr/>
            </p:nvSpPr>
            <p:spPr>
              <a:xfrm>
                <a:off x="223115" y="5144242"/>
                <a:ext cx="9452514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Phương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trình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cơ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cụm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tạo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tải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EAB2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đ</m:t>
                            </m:r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𝒂𝒊</m:t>
                            </m:r>
                            <m:r>
                              <a:rPr lang="en-US" b="1" i="1" smtClean="0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EAB2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EAB2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𝑐𝑙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8A87C9-309E-0E34-3A4F-991490662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15" y="5144242"/>
                <a:ext cx="9452514" cy="391902"/>
              </a:xfrm>
              <a:prstGeom prst="rect">
                <a:avLst/>
              </a:prstGeom>
              <a:blipFill>
                <a:blip r:embed="rId4"/>
                <a:stretch>
                  <a:fillRect l="-581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AC1BD7-4A9D-BBDE-745C-B90E32A571DD}"/>
                  </a:ext>
                </a:extLst>
              </p:cNvPr>
              <p:cNvSpPr txBox="1"/>
              <p:nvPr/>
            </p:nvSpPr>
            <p:spPr>
              <a:xfrm>
                <a:off x="-216809" y="5656119"/>
                <a:ext cx="6762996" cy="1065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8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Phương </a:t>
                </a:r>
                <a:r>
                  <a:rPr lang="en-US" sz="1800" b="1" i="1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trình</a:t>
                </a:r>
                <a:r>
                  <a:rPr lang="en-US" sz="18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b="1" i="1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điện</a:t>
                </a:r>
                <a:r>
                  <a:rPr lang="en-US" sz="18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Genera</a:t>
                </a:r>
                <a:r>
                  <a:rPr lang="en-US" sz="18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AC1BD7-4A9D-BBDE-745C-B90E32A57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6809" y="5656119"/>
                <a:ext cx="6762996" cy="10653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E12F544E-60C4-28D7-9F08-71C33D519ED3}"/>
              </a:ext>
            </a:extLst>
          </p:cNvPr>
          <p:cNvSpPr/>
          <p:nvPr/>
        </p:nvSpPr>
        <p:spPr>
          <a:xfrm rot="16200000" flipH="1">
            <a:off x="5079319" y="4283585"/>
            <a:ext cx="318837" cy="14623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05B363-3C09-2338-7940-9333D25133A0}"/>
                  </a:ext>
                </a:extLst>
              </p:cNvPr>
              <p:cNvSpPr txBox="1"/>
              <p:nvPr/>
            </p:nvSpPr>
            <p:spPr>
              <a:xfrm flipH="1">
                <a:off x="2314337" y="4475902"/>
                <a:ext cx="6097002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ạ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ả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𝒄𝒍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05B363-3C09-2338-7940-9333D2513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14337" y="4475902"/>
                <a:ext cx="6097002" cy="424283"/>
              </a:xfrm>
              <a:prstGeom prst="rect">
                <a:avLst/>
              </a:prstGeom>
              <a:blipFill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5B0365-04F7-2641-F9C4-F9CB7269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19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1B2A128-47A2-6328-C990-5625F43C514F}"/>
              </a:ext>
            </a:extLst>
          </p:cNvPr>
          <p:cNvSpPr/>
          <p:nvPr/>
        </p:nvSpPr>
        <p:spPr>
          <a:xfrm>
            <a:off x="4590411" y="5195752"/>
            <a:ext cx="371235" cy="340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208F40-7CF8-1CC2-8792-9B32DD96C1E1}"/>
              </a:ext>
            </a:extLst>
          </p:cNvPr>
          <p:cNvSpPr/>
          <p:nvPr/>
        </p:nvSpPr>
        <p:spPr>
          <a:xfrm>
            <a:off x="5509925" y="5192018"/>
            <a:ext cx="371235" cy="340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B546A9-D8AD-2AE9-F41B-0FA84F59D2BA}"/>
              </a:ext>
            </a:extLst>
          </p:cNvPr>
          <p:cNvSpPr/>
          <p:nvPr/>
        </p:nvSpPr>
        <p:spPr>
          <a:xfrm>
            <a:off x="6197430" y="5097132"/>
            <a:ext cx="1040251" cy="5589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DEA8F5-EC88-BFC5-6E43-FD67DFBA4597}"/>
              </a:ext>
            </a:extLst>
          </p:cNvPr>
          <p:cNvSpPr/>
          <p:nvPr/>
        </p:nvSpPr>
        <p:spPr>
          <a:xfrm>
            <a:off x="4040065" y="5842268"/>
            <a:ext cx="294592" cy="340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A0F63F-49C3-37F0-9B95-5184B406F7C1}"/>
              </a:ext>
            </a:extLst>
          </p:cNvPr>
          <p:cNvSpPr/>
          <p:nvPr/>
        </p:nvSpPr>
        <p:spPr>
          <a:xfrm>
            <a:off x="4731559" y="5849198"/>
            <a:ext cx="294547" cy="340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CBF1D6-3084-1C4E-093C-1DE4A9F882FA}"/>
              </a:ext>
            </a:extLst>
          </p:cNvPr>
          <p:cNvSpPr/>
          <p:nvPr/>
        </p:nvSpPr>
        <p:spPr>
          <a:xfrm>
            <a:off x="5423008" y="5842267"/>
            <a:ext cx="376376" cy="4150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BD4490A-AA2C-D60A-7014-CB730706BC2D}"/>
              </a:ext>
            </a:extLst>
          </p:cNvPr>
          <p:cNvSpPr/>
          <p:nvPr/>
        </p:nvSpPr>
        <p:spPr>
          <a:xfrm>
            <a:off x="4040064" y="6342373"/>
            <a:ext cx="384649" cy="3791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A machine with wheels and tires&#10;&#10;AI-generated content may be incorrect.">
            <a:extLst>
              <a:ext uri="{FF2B5EF4-FFF2-40B4-BE49-F238E27FC236}">
                <a16:creationId xmlns:a16="http://schemas.microsoft.com/office/drawing/2014/main" id="{7B121F39-8B82-EE72-B13F-2E1BA3AF8E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647" y="3697506"/>
            <a:ext cx="3666330" cy="274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0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FB12A3-799E-CD3F-385F-12325DDE0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1F3A58-592F-F365-64FB-921F4720B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929412"/>
              </p:ext>
            </p:extLst>
          </p:nvPr>
        </p:nvGraphicFramePr>
        <p:xfrm>
          <a:off x="351365" y="1464764"/>
          <a:ext cx="11489268" cy="5228844"/>
        </p:xfrm>
        <a:graphic>
          <a:graphicData uri="http://schemas.openxmlformats.org/drawingml/2006/table">
            <a:tbl>
              <a:tblPr/>
              <a:tblGrid>
                <a:gridCol w="705181">
                  <a:extLst>
                    <a:ext uri="{9D8B030D-6E8A-4147-A177-3AD203B41FA5}">
                      <a16:colId xmlns:a16="http://schemas.microsoft.com/office/drawing/2014/main" val="3266347355"/>
                    </a:ext>
                  </a:extLst>
                </a:gridCol>
                <a:gridCol w="1866146">
                  <a:extLst>
                    <a:ext uri="{9D8B030D-6E8A-4147-A177-3AD203B41FA5}">
                      <a16:colId xmlns:a16="http://schemas.microsoft.com/office/drawing/2014/main" val="432598014"/>
                    </a:ext>
                  </a:extLst>
                </a:gridCol>
                <a:gridCol w="8917941">
                  <a:extLst>
                    <a:ext uri="{9D8B030D-6E8A-4147-A177-3AD203B41FA5}">
                      <a16:colId xmlns:a16="http://schemas.microsoft.com/office/drawing/2014/main" val="628927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1600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thành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Nội dung phụ trách</a:t>
                      </a:r>
                      <a:endParaRPr lang="en-US" sz="1600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570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Bùi Thiên Ân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  <a:tabLst>
                          <a:tab pos="6400800" algn="l"/>
                        </a:tabLst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Xây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dựng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quát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khảo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sát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động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lực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học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xe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điện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  <a:tabLst>
                          <a:tab pos="6400800" algn="l"/>
                        </a:tabLst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Xây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dựng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tương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đương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cho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cụm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tạo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tải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quán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  <a:tabLst>
                          <a:tab pos="6400800" algn="l"/>
                        </a:tabLst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Xây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dựng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tương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đương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cả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cụm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trường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hợp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tải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  <a:tabLst>
                          <a:tab pos="6400800" algn="l"/>
                        </a:tabLst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nghiệm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định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cần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cho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từng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nghiệm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motor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generator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từng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cụm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;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tổn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hao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phát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sinh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momen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cản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lăn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trường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hợp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tải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1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ắc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quy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;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quá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trình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phanh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cả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cụm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403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Phạm Hữu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Toàn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  <a:tabLst>
                          <a:tab pos="6400800" algn="l"/>
                        </a:tabLst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Xây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dựng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quát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khảo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sát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động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lực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học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xe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điện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  <a:tabLst>
                          <a:tab pos="6400800" algn="l"/>
                        </a:tabLst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Xây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dựng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tương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đương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cho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cụm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động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lực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  <a:tabLst>
                          <a:tab pos="6400800" algn="l"/>
                        </a:tabLst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Xây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dựng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tương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đương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cả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cụm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trường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hợp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tải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  <a:tabLst>
                          <a:tab pos="6400800" algn="l"/>
                        </a:tabLst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nghiệm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định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cần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cho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từng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nghiệm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tổn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hao ban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đầu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quán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từng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cụm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;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tổn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hao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phát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sinh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momen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cản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lăn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trường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hợp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tải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2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ắc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quy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;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quá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trình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kéo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cả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cụm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150771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6E97C6C8-423C-6FF6-ABB0-262B864B4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0957" y="1010878"/>
            <a:ext cx="26500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FF3131"/>
                </a:solidFill>
                <a:latin typeface="Arial" panose="020B0604020202020204" pitchFamily="34" charset="0"/>
              </a:rPr>
              <a:t>ĐỒ ÁN TỐT NGHIỆP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71429-7367-8D53-A8E8-BD76E4F2D2D3}"/>
              </a:ext>
            </a:extLst>
          </p:cNvPr>
          <p:cNvSpPr txBox="1"/>
          <p:nvPr/>
        </p:nvSpPr>
        <p:spPr>
          <a:xfrm>
            <a:off x="3047999" y="17988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600" b="1" dirty="0"/>
              <a:t>Đại Học Quốc Gia Thành Phố Hồ Chí Minh</a:t>
            </a:r>
            <a:br>
              <a:rPr lang="vi-VN" sz="1600" b="1" dirty="0"/>
            </a:br>
            <a:r>
              <a:rPr lang="vi-VN" sz="1600" b="1" dirty="0"/>
              <a:t>Trường Đại Học Bách Khoa</a:t>
            </a:r>
            <a:br>
              <a:rPr lang="vi-VN" sz="1600" b="1" dirty="0"/>
            </a:br>
            <a:r>
              <a:rPr lang="vi-VN" sz="1600" b="1" dirty="0"/>
              <a:t> Khoa </a:t>
            </a:r>
            <a:r>
              <a:rPr lang="en-US" sz="1600" b="1" dirty="0" err="1"/>
              <a:t>Kỹ</a:t>
            </a:r>
            <a:r>
              <a:rPr lang="en-US" sz="1600" b="1" dirty="0"/>
              <a:t> </a:t>
            </a:r>
            <a:r>
              <a:rPr lang="en-US" sz="1600" b="1" dirty="0" err="1"/>
              <a:t>thuật</a:t>
            </a:r>
            <a:r>
              <a:rPr lang="en-US" sz="1600" b="1" dirty="0"/>
              <a:t> Ô </a:t>
            </a:r>
            <a:r>
              <a:rPr lang="en-US" sz="1600" b="1" dirty="0" err="1"/>
              <a:t>tô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60292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96D88-6973-7E58-6C1C-213CD8E9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652105-3C41-D939-E148-2FBF51FCC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614" y="2555021"/>
            <a:ext cx="4347980" cy="16656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ECBB1C-0315-C909-C96E-6D07BA4DF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29" y="2592847"/>
            <a:ext cx="2909196" cy="15646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9B25D8-A3ED-99A6-6527-7E9CE4A70A5E}"/>
              </a:ext>
            </a:extLst>
          </p:cNvPr>
          <p:cNvCxnSpPr/>
          <p:nvPr/>
        </p:nvCxnSpPr>
        <p:spPr>
          <a:xfrm>
            <a:off x="623291" y="2978389"/>
            <a:ext cx="920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422AA3-8336-6A35-9DF7-47C5105610FA}"/>
              </a:ext>
            </a:extLst>
          </p:cNvPr>
          <p:cNvCxnSpPr/>
          <p:nvPr/>
        </p:nvCxnSpPr>
        <p:spPr>
          <a:xfrm>
            <a:off x="644082" y="3657386"/>
            <a:ext cx="920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E9733B-3663-DDAD-C9E5-9CBC8896D1C1}"/>
              </a:ext>
            </a:extLst>
          </p:cNvPr>
          <p:cNvCxnSpPr/>
          <p:nvPr/>
        </p:nvCxnSpPr>
        <p:spPr>
          <a:xfrm>
            <a:off x="4431835" y="3341959"/>
            <a:ext cx="920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D3BC30-8162-1648-D2CB-153D533DCEA5}"/>
              </a:ext>
            </a:extLst>
          </p:cNvPr>
          <p:cNvSpPr txBox="1"/>
          <p:nvPr/>
        </p:nvSpPr>
        <p:spPr>
          <a:xfrm>
            <a:off x="28061" y="2569435"/>
            <a:ext cx="1577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(V)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593D3-244B-12C4-3488-41E6D5FDB332}"/>
              </a:ext>
            </a:extLst>
          </p:cNvPr>
          <p:cNvSpPr txBox="1"/>
          <p:nvPr/>
        </p:nvSpPr>
        <p:spPr>
          <a:xfrm>
            <a:off x="0" y="3120096"/>
            <a:ext cx="1633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generator (rad/s)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102510-B59B-C2C3-555A-86F6D36EB346}"/>
              </a:ext>
            </a:extLst>
          </p:cNvPr>
          <p:cNvSpPr txBox="1"/>
          <p:nvPr/>
        </p:nvSpPr>
        <p:spPr>
          <a:xfrm>
            <a:off x="4302005" y="2730638"/>
            <a:ext cx="1577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 </a:t>
            </a:r>
            <a:r>
              <a:rPr lang="en-US" sz="14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(Nm)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EB4F51-F96D-0E54-2FBC-C53E05D4D1AB}"/>
              </a:ext>
            </a:extLst>
          </p:cNvPr>
          <p:cNvCxnSpPr/>
          <p:nvPr/>
        </p:nvCxnSpPr>
        <p:spPr>
          <a:xfrm>
            <a:off x="6067813" y="3341959"/>
            <a:ext cx="920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2190AB-09F8-486D-EA46-B43458D409C5}"/>
              </a:ext>
            </a:extLst>
          </p:cNvPr>
          <p:cNvSpPr txBox="1"/>
          <p:nvPr/>
        </p:nvSpPr>
        <p:spPr>
          <a:xfrm>
            <a:off x="5671395" y="2730638"/>
            <a:ext cx="141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 </a:t>
            </a:r>
            <a:r>
              <a:rPr lang="en-US" sz="14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4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lăn</a:t>
            </a:r>
            <a:r>
              <a:rPr lang="en-US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(Nm)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CEA697-FEA7-6AE6-D423-6A78B6E4D280}"/>
              </a:ext>
            </a:extLst>
          </p:cNvPr>
          <p:cNvCxnSpPr>
            <a:cxnSpLocks/>
          </p:cNvCxnSpPr>
          <p:nvPr/>
        </p:nvCxnSpPr>
        <p:spPr>
          <a:xfrm>
            <a:off x="11288318" y="3342090"/>
            <a:ext cx="587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A590C05-D072-7B9C-C907-3B22A40EB91B}"/>
              </a:ext>
            </a:extLst>
          </p:cNvPr>
          <p:cNvSpPr txBox="1"/>
          <p:nvPr/>
        </p:nvSpPr>
        <p:spPr>
          <a:xfrm>
            <a:off x="11123863" y="2478500"/>
            <a:ext cx="11215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lăn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(rad/s)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08DC57-CD5A-1258-49AB-C46D01582493}"/>
                  </a:ext>
                </a:extLst>
              </p:cNvPr>
              <p:cNvSpPr txBox="1"/>
              <p:nvPr/>
            </p:nvSpPr>
            <p:spPr>
              <a:xfrm>
                <a:off x="-51072" y="1124472"/>
                <a:ext cx="6762996" cy="1065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8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Phương </a:t>
                </a:r>
                <a:r>
                  <a:rPr lang="en-US" sz="1800" b="1" i="1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trình</a:t>
                </a:r>
                <a:r>
                  <a:rPr lang="en-US" sz="18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b="1" i="1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điện</a:t>
                </a:r>
                <a:r>
                  <a:rPr lang="en-US" sz="18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Genera</a:t>
                </a:r>
                <a:r>
                  <a:rPr lang="en-US" sz="18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08DC57-CD5A-1258-49AB-C46D01582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072" y="1124472"/>
                <a:ext cx="6762996" cy="1065356"/>
              </a:xfrm>
              <a:prstGeom prst="rect">
                <a:avLst/>
              </a:prstGeom>
              <a:blipFill>
                <a:blip r:embed="rId6"/>
                <a:stretch>
                  <a:fillRect b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2B08E9-7028-CA03-F868-34D1E86FF4A8}"/>
                  </a:ext>
                </a:extLst>
              </p:cNvPr>
              <p:cNvSpPr txBox="1"/>
              <p:nvPr/>
            </p:nvSpPr>
            <p:spPr>
              <a:xfrm>
                <a:off x="6623803" y="1152191"/>
                <a:ext cx="6414552" cy="1340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Phương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trình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cơ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cụm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tạo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tải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b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EAB2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đ</m:t>
                            </m:r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𝒂𝒊</m:t>
                            </m:r>
                            <m:r>
                              <a:rPr lang="en-US" b="1" i="1" smtClean="0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EAB2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EAB2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𝑐𝑙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2B08E9-7028-CA03-F868-34D1E86FF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03" y="1152191"/>
                <a:ext cx="6414552" cy="1340367"/>
              </a:xfrm>
              <a:prstGeom prst="rect">
                <a:avLst/>
              </a:prstGeom>
              <a:blipFill>
                <a:blip r:embed="rId7"/>
                <a:stretch>
                  <a:fillRect l="-856" b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>
            <a:extLst>
              <a:ext uri="{FF2B5EF4-FFF2-40B4-BE49-F238E27FC236}">
                <a16:creationId xmlns:a16="http://schemas.microsoft.com/office/drawing/2014/main" id="{AD23B1DE-2DEF-D687-2742-AC51BB7C2C0C}"/>
              </a:ext>
            </a:extLst>
          </p:cNvPr>
          <p:cNvSpPr/>
          <p:nvPr/>
        </p:nvSpPr>
        <p:spPr>
          <a:xfrm rot="16200000" flipH="1">
            <a:off x="8333180" y="1262470"/>
            <a:ext cx="318837" cy="14623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99994D-F698-14F4-C46F-A37003E35104}"/>
                  </a:ext>
                </a:extLst>
              </p:cNvPr>
              <p:cNvSpPr txBox="1"/>
              <p:nvPr/>
            </p:nvSpPr>
            <p:spPr>
              <a:xfrm flipH="1">
                <a:off x="5568198" y="1454787"/>
                <a:ext cx="6097002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ạ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ả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𝒄𝒍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99994D-F698-14F4-C46F-A37003E35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68198" y="1454787"/>
                <a:ext cx="6097002" cy="424283"/>
              </a:xfrm>
              <a:prstGeom prst="rect">
                <a:avLst/>
              </a:prstGeom>
              <a:blipFill>
                <a:blip r:embed="rId8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4748279-3365-F6AE-5FFF-0CE63231D061}"/>
              </a:ext>
            </a:extLst>
          </p:cNvPr>
          <p:cNvSpPr txBox="1"/>
          <p:nvPr/>
        </p:nvSpPr>
        <p:spPr>
          <a:xfrm>
            <a:off x="1402351" y="24426"/>
            <a:ext cx="97785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III.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 HÌNH HÓA MÔ HÌNH KHẢO SÁT ĐỘNG LỰC HỌC XE ĐIỆN 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 MATLAB/SIMULINK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20E219D-D05E-0585-AFE2-C93B33012BE6}"/>
              </a:ext>
            </a:extLst>
          </p:cNvPr>
          <p:cNvSpPr txBox="1">
            <a:spLocks/>
          </p:cNvSpPr>
          <p:nvPr/>
        </p:nvSpPr>
        <p:spPr>
          <a:xfrm>
            <a:off x="599302" y="708672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3.3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đương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bánh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xuống</a:t>
            </a:r>
            <a:endParaRPr lang="en-US" sz="2000" b="1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A07E603-884E-2E26-5A5B-A2E9A8F52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20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CA66D7-0F18-EAB8-83B8-F17236E2B7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7851" y="4411783"/>
            <a:ext cx="9047587" cy="213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02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20981-0C24-322A-6BBE-458EA38F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7B278-A5D7-4392-41BD-E68107729F8B}"/>
              </a:ext>
            </a:extLst>
          </p:cNvPr>
          <p:cNvSpPr txBox="1"/>
          <p:nvPr/>
        </p:nvSpPr>
        <p:spPr>
          <a:xfrm>
            <a:off x="1402351" y="24426"/>
            <a:ext cx="97785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III.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 HÌNH HÓA MÔ HÌNH KHẢO SÁT ĐỘNG LỰC HỌC XE ĐIỆN 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 MATLAB/SIMULINK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F0DC234-6864-545F-1316-296917B52FC5}"/>
              </a:ext>
            </a:extLst>
          </p:cNvPr>
          <p:cNvSpPr txBox="1">
            <a:spLocks/>
          </p:cNvSpPr>
          <p:nvPr/>
        </p:nvSpPr>
        <p:spPr>
          <a:xfrm>
            <a:off x="599302" y="708672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vi-VN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đương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11" name="Picture 10" descr="A diagram of a machine&#10;&#10;AI-generated content may be incorrect.">
            <a:extLst>
              <a:ext uri="{FF2B5EF4-FFF2-40B4-BE49-F238E27FC236}">
                <a16:creationId xmlns:a16="http://schemas.microsoft.com/office/drawing/2014/main" id="{776E632C-8BCC-68C7-F38B-7B7EE12EA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6" y="1469744"/>
            <a:ext cx="8131727" cy="322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47DAB0-2905-5782-E060-5C19C7A0C455}"/>
                  </a:ext>
                </a:extLst>
              </p:cNvPr>
              <p:cNvSpPr txBox="1"/>
              <p:nvPr/>
            </p:nvSpPr>
            <p:spPr>
              <a:xfrm>
                <a:off x="298561" y="5453567"/>
                <a:ext cx="12503038" cy="395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Phương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trình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cơ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cụm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động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lực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EAB2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đ</m:t>
                            </m:r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𝒂𝒊</m:t>
                            </m:r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𝒉𝒈𝒕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EAB2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EAB2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độ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𝑏𝑥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47DAB0-2905-5782-E060-5C19C7A0C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61" y="5453567"/>
                <a:ext cx="12503038" cy="395621"/>
              </a:xfrm>
              <a:prstGeom prst="rect">
                <a:avLst/>
              </a:prstGeom>
              <a:blipFill>
                <a:blip r:embed="rId3"/>
                <a:stretch>
                  <a:fillRect l="-439" t="-9231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88107DCB-584E-9EEC-ABCE-4EB63D4FAEE9}"/>
              </a:ext>
            </a:extLst>
          </p:cNvPr>
          <p:cNvSpPr/>
          <p:nvPr/>
        </p:nvSpPr>
        <p:spPr>
          <a:xfrm rot="16200000" flipH="1">
            <a:off x="5940594" y="4617335"/>
            <a:ext cx="318837" cy="14623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EB04A6-49D5-0456-B0D0-A057F5D03DD1}"/>
                  </a:ext>
                </a:extLst>
              </p:cNvPr>
              <p:cNvSpPr txBox="1"/>
              <p:nvPr/>
            </p:nvSpPr>
            <p:spPr>
              <a:xfrm flipH="1">
                <a:off x="4949644" y="4785420"/>
                <a:ext cx="2169594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độ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𝒏𝒈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ự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𝒃𝒙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EB04A6-49D5-0456-B0D0-A057F5D03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949644" y="4785420"/>
                <a:ext cx="2169594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FCCFC723-3BB1-6DBD-35C2-5167E24C6DB2}"/>
              </a:ext>
            </a:extLst>
          </p:cNvPr>
          <p:cNvSpPr/>
          <p:nvPr/>
        </p:nvSpPr>
        <p:spPr>
          <a:xfrm rot="16200000" flipH="1">
            <a:off x="7612349" y="4624038"/>
            <a:ext cx="318837" cy="14623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C39D3E-B548-116A-5DB1-F288B4A6DF50}"/>
                  </a:ext>
                </a:extLst>
              </p:cNvPr>
              <p:cNvSpPr txBox="1"/>
              <p:nvPr/>
            </p:nvSpPr>
            <p:spPr>
              <a:xfrm flipH="1">
                <a:off x="6786083" y="4805118"/>
                <a:ext cx="2169594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độ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𝒏𝒈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ự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𝒃𝒙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C39D3E-B548-116A-5DB1-F288B4A6D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786083" y="4805118"/>
                <a:ext cx="2169594" cy="424283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F7DB47-B0F4-1CCA-5A22-60903FC0479F}"/>
                  </a:ext>
                </a:extLst>
              </p:cNvPr>
              <p:cNvSpPr txBox="1"/>
              <p:nvPr/>
            </p:nvSpPr>
            <p:spPr>
              <a:xfrm>
                <a:off x="220441" y="6426855"/>
                <a:ext cx="10439092" cy="389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Phương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trình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cơ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cụm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tạo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tải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𝒄𝒍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𝒓𝒓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𝑐𝑙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F7DB47-B0F4-1CCA-5A22-60903FC04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41" y="6426855"/>
                <a:ext cx="10439092" cy="389466"/>
              </a:xfrm>
              <a:prstGeom prst="rect">
                <a:avLst/>
              </a:prstGeom>
              <a:blipFill>
                <a:blip r:embed="rId6"/>
                <a:stretch>
                  <a:fillRect l="-467" t="-781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65E2FC7A-5FBE-967D-C6B3-5A81BC43DD89}"/>
              </a:ext>
            </a:extLst>
          </p:cNvPr>
          <p:cNvSpPr/>
          <p:nvPr/>
        </p:nvSpPr>
        <p:spPr>
          <a:xfrm rot="16200000" flipH="1">
            <a:off x="5148517" y="5566199"/>
            <a:ext cx="318837" cy="14623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00993B-FA40-2959-7C4B-583AFE883FF4}"/>
                  </a:ext>
                </a:extLst>
              </p:cNvPr>
              <p:cNvSpPr txBox="1"/>
              <p:nvPr/>
            </p:nvSpPr>
            <p:spPr>
              <a:xfrm flipH="1">
                <a:off x="4597079" y="5776029"/>
                <a:ext cx="1650514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ạ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ả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𝒄𝒍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00993B-FA40-2959-7C4B-583AFE883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597079" y="5776029"/>
                <a:ext cx="1650514" cy="424283"/>
              </a:xfrm>
              <a:prstGeom prst="rect">
                <a:avLst/>
              </a:prstGeom>
              <a:blipFill>
                <a:blip r:embed="rId7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E0DF8C81-9B03-B1AE-494F-C7865DCFAF01}"/>
              </a:ext>
            </a:extLst>
          </p:cNvPr>
          <p:cNvSpPr/>
          <p:nvPr/>
        </p:nvSpPr>
        <p:spPr>
          <a:xfrm rot="16200000" flipH="1">
            <a:off x="6894656" y="5597134"/>
            <a:ext cx="318837" cy="14623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09D2EB-2B1A-72A1-10FD-1E89A8452BB7}"/>
                  </a:ext>
                </a:extLst>
              </p:cNvPr>
              <p:cNvSpPr txBox="1"/>
              <p:nvPr/>
            </p:nvSpPr>
            <p:spPr>
              <a:xfrm flipH="1">
                <a:off x="6189704" y="5768714"/>
                <a:ext cx="2026685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ạ</m:t>
                              </m:r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ả</m:t>
                              </m:r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𝒄𝒍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09D2EB-2B1A-72A1-10FD-1E89A8452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89704" y="5768714"/>
                <a:ext cx="2026685" cy="424283"/>
              </a:xfrm>
              <a:prstGeom prst="rect">
                <a:avLst/>
              </a:prstGeom>
              <a:blipFill>
                <a:blip r:embed="rId8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C79C9D4-F96F-7FA1-DE88-AB599877E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21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75991D-98A9-6FE7-3AC4-5667A827CAD6}"/>
              </a:ext>
            </a:extLst>
          </p:cNvPr>
          <p:cNvSpPr/>
          <p:nvPr/>
        </p:nvSpPr>
        <p:spPr>
          <a:xfrm>
            <a:off x="7147060" y="5511724"/>
            <a:ext cx="371235" cy="340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9ACA583-E697-191A-F652-F4FEF49B18A6}"/>
              </a:ext>
            </a:extLst>
          </p:cNvPr>
          <p:cNvSpPr/>
          <p:nvPr/>
        </p:nvSpPr>
        <p:spPr>
          <a:xfrm>
            <a:off x="8131727" y="5496893"/>
            <a:ext cx="371235" cy="340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B1568E0-A44F-7644-48E5-7572217459C3}"/>
              </a:ext>
            </a:extLst>
          </p:cNvPr>
          <p:cNvSpPr/>
          <p:nvPr/>
        </p:nvSpPr>
        <p:spPr>
          <a:xfrm>
            <a:off x="8806918" y="5514651"/>
            <a:ext cx="371235" cy="340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1B45EA-E7F6-CC6F-ECEA-5F40DF953CB9}"/>
              </a:ext>
            </a:extLst>
          </p:cNvPr>
          <p:cNvSpPr/>
          <p:nvPr/>
        </p:nvSpPr>
        <p:spPr>
          <a:xfrm>
            <a:off x="6414848" y="6478838"/>
            <a:ext cx="371235" cy="340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D598C6-B573-9035-64D2-EF116C469E7D}"/>
              </a:ext>
            </a:extLst>
          </p:cNvPr>
          <p:cNvSpPr/>
          <p:nvPr/>
        </p:nvSpPr>
        <p:spPr>
          <a:xfrm>
            <a:off x="7327106" y="6464148"/>
            <a:ext cx="371235" cy="340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87CE07-8415-6ADA-2119-1D20F1782FB8}"/>
              </a:ext>
            </a:extLst>
          </p:cNvPr>
          <p:cNvSpPr/>
          <p:nvPr/>
        </p:nvSpPr>
        <p:spPr>
          <a:xfrm>
            <a:off x="8012317" y="6467285"/>
            <a:ext cx="371235" cy="340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4017F2-48EF-9033-C1BE-ED50A2F592B2}"/>
              </a:ext>
            </a:extLst>
          </p:cNvPr>
          <p:cNvSpPr/>
          <p:nvPr/>
        </p:nvSpPr>
        <p:spPr>
          <a:xfrm>
            <a:off x="9397447" y="5482993"/>
            <a:ext cx="617995" cy="340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29C9DB-BA41-449A-E52A-D4D967FD5BEB}"/>
              </a:ext>
            </a:extLst>
          </p:cNvPr>
          <p:cNvSpPr/>
          <p:nvPr/>
        </p:nvSpPr>
        <p:spPr>
          <a:xfrm>
            <a:off x="3511239" y="6451392"/>
            <a:ext cx="535660" cy="340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machine with a wheel and wires&#10;&#10;AI-generated content may be incorrect.">
            <a:extLst>
              <a:ext uri="{FF2B5EF4-FFF2-40B4-BE49-F238E27FC236}">
                <a16:creationId xmlns:a16="http://schemas.microsoft.com/office/drawing/2014/main" id="{CFFA3C23-A2FF-263B-0C3D-FBF515354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135" y="1712604"/>
            <a:ext cx="3824464" cy="28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2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6" grpId="0" animBg="1"/>
      <p:bldP spid="30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42F7E0-27B1-0313-58CB-0D88FD64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1" y="4081428"/>
            <a:ext cx="7360515" cy="191260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B3FC2E-7D31-C22F-5E6E-19C4BA5324BB}"/>
                  </a:ext>
                </a:extLst>
              </p:cNvPr>
              <p:cNvSpPr txBox="1"/>
              <p:nvPr/>
            </p:nvSpPr>
            <p:spPr>
              <a:xfrm>
                <a:off x="181235" y="1757708"/>
                <a:ext cx="12131414" cy="395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Phương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trình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cơ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cụm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động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lực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EAB2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đ</m:t>
                            </m:r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𝒂𝒊</m:t>
                            </m:r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EAB200"/>
                                </a:solidFill>
                                <a:latin typeface="Cambria Math" panose="02040503050406030204" pitchFamily="18" charset="0"/>
                              </a:rPr>
                              <m:t>𝒉𝒈𝒕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EAB2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EAB2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𝒓𝒓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độ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𝑏𝑥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B3FC2E-7D31-C22F-5E6E-19C4BA532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35" y="1757708"/>
                <a:ext cx="12131414" cy="395621"/>
              </a:xfrm>
              <a:prstGeom prst="rect">
                <a:avLst/>
              </a:prstGeom>
              <a:blipFill>
                <a:blip r:embed="rId3"/>
                <a:stretch>
                  <a:fillRect l="-452" t="-7692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>
            <a:extLst>
              <a:ext uri="{FF2B5EF4-FFF2-40B4-BE49-F238E27FC236}">
                <a16:creationId xmlns:a16="http://schemas.microsoft.com/office/drawing/2014/main" id="{14E4CD23-19D5-C049-58CA-F68C3A6858F8}"/>
              </a:ext>
            </a:extLst>
          </p:cNvPr>
          <p:cNvSpPr/>
          <p:nvPr/>
        </p:nvSpPr>
        <p:spPr>
          <a:xfrm rot="16200000" flipH="1">
            <a:off x="5772468" y="921476"/>
            <a:ext cx="318837" cy="14623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53DB59-61E5-AD89-4BB4-76EA84BDC852}"/>
                  </a:ext>
                </a:extLst>
              </p:cNvPr>
              <p:cNvSpPr txBox="1"/>
              <p:nvPr/>
            </p:nvSpPr>
            <p:spPr>
              <a:xfrm flipH="1">
                <a:off x="4832318" y="1089561"/>
                <a:ext cx="2169594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độ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𝒏𝒈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ự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𝒃𝒙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53DB59-61E5-AD89-4BB4-76EA84BDC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832318" y="1089561"/>
                <a:ext cx="2169594" cy="424283"/>
              </a:xfrm>
              <a:prstGeom prst="rect">
                <a:avLst/>
              </a:prstGeom>
              <a:blipFill>
                <a:blip r:embed="rId4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31DA16F1-A4AA-F4C6-08F6-5EE27D4643CD}"/>
              </a:ext>
            </a:extLst>
          </p:cNvPr>
          <p:cNvSpPr/>
          <p:nvPr/>
        </p:nvSpPr>
        <p:spPr>
          <a:xfrm rot="16200000" flipH="1">
            <a:off x="7526773" y="928179"/>
            <a:ext cx="318837" cy="14623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37DB45-EB45-CE99-E68A-2769B74B2226}"/>
                  </a:ext>
                </a:extLst>
              </p:cNvPr>
              <p:cNvSpPr txBox="1"/>
              <p:nvPr/>
            </p:nvSpPr>
            <p:spPr>
              <a:xfrm flipH="1">
                <a:off x="6668757" y="1109259"/>
                <a:ext cx="2169594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độ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𝒏𝒈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ự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𝒃𝒙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37DB45-EB45-CE99-E68A-2769B74B2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68757" y="1109259"/>
                <a:ext cx="2169594" cy="424283"/>
              </a:xfrm>
              <a:prstGeom prst="rect">
                <a:avLst/>
              </a:prstGeom>
              <a:blipFill>
                <a:blip r:embed="rId5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547C7F4-3F01-831E-6C46-620F6EFE94B6}"/>
              </a:ext>
            </a:extLst>
          </p:cNvPr>
          <p:cNvSpPr txBox="1"/>
          <p:nvPr/>
        </p:nvSpPr>
        <p:spPr>
          <a:xfrm>
            <a:off x="1402351" y="24426"/>
            <a:ext cx="97785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III.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 HÌNH HÓA MÔ HÌNH KHẢO SÁT ĐỘNG LỰC HỌC XE ĐIỆN 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 MATLAB/SIMULINK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AFE9A3-3F13-A592-4717-AB70C49F965E}"/>
              </a:ext>
            </a:extLst>
          </p:cNvPr>
          <p:cNvSpPr txBox="1">
            <a:spLocks/>
          </p:cNvSpPr>
          <p:nvPr/>
        </p:nvSpPr>
        <p:spPr>
          <a:xfrm>
            <a:off x="599302" y="708672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vi-VN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đương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CA912EA-7B3B-7B68-9831-F60897508F11}"/>
              </a:ext>
            </a:extLst>
          </p:cNvPr>
          <p:cNvSpPr txBox="1">
            <a:spLocks/>
          </p:cNvSpPr>
          <p:nvPr/>
        </p:nvSpPr>
        <p:spPr>
          <a:xfrm>
            <a:off x="-87565" y="1107277"/>
            <a:ext cx="3874756" cy="42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 Trường </a:t>
            </a:r>
            <a:r>
              <a:rPr lang="en-US" sz="2000" b="1" dirty="0" err="1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b="1" dirty="0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kéo</a:t>
            </a:r>
            <a:r>
              <a:rPr lang="en-US" sz="2000" b="1" dirty="0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b="1" dirty="0" err="1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000" b="1" dirty="0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000" b="1" dirty="0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en-US" sz="2000" b="1" dirty="0">
              <a:solidFill>
                <a:srgbClr val="EA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146444-6634-8E8E-3153-208FE37F7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5FFD89-85DB-15B0-305E-4C0AC93BAEEA}"/>
                  </a:ext>
                </a:extLst>
              </p:cNvPr>
              <p:cNvSpPr txBox="1"/>
              <p:nvPr/>
            </p:nvSpPr>
            <p:spPr>
              <a:xfrm>
                <a:off x="143135" y="2921537"/>
                <a:ext cx="10439092" cy="389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Phương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trình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cơ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cụm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tạo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tải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𝒄𝒍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𝒓𝒓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𝑐𝑙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5FFD89-85DB-15B0-305E-4C0AC93BA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35" y="2921537"/>
                <a:ext cx="10439092" cy="389466"/>
              </a:xfrm>
              <a:prstGeom prst="rect">
                <a:avLst/>
              </a:prstGeom>
              <a:blipFill>
                <a:blip r:embed="rId6"/>
                <a:stretch>
                  <a:fillRect l="-467" t="-781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7F29AED5-2A7A-33FD-B22F-3941C60EEC45}"/>
              </a:ext>
            </a:extLst>
          </p:cNvPr>
          <p:cNvSpPr/>
          <p:nvPr/>
        </p:nvSpPr>
        <p:spPr>
          <a:xfrm rot="16200000" flipH="1">
            <a:off x="5125673" y="2086197"/>
            <a:ext cx="318837" cy="14623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C29522-F17C-C1E6-D488-D75EDC86BCB2}"/>
                  </a:ext>
                </a:extLst>
              </p:cNvPr>
              <p:cNvSpPr txBox="1"/>
              <p:nvPr/>
            </p:nvSpPr>
            <p:spPr>
              <a:xfrm flipH="1">
                <a:off x="4504384" y="2160644"/>
                <a:ext cx="1650514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ạ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ả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𝒄𝒍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C29522-F17C-C1E6-D488-D75EDC86B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504384" y="2160644"/>
                <a:ext cx="1650514" cy="424283"/>
              </a:xfrm>
              <a:prstGeom prst="rect">
                <a:avLst/>
              </a:prstGeom>
              <a:blipFill>
                <a:blip r:embed="rId7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B0F1D27F-A485-126C-F876-B28C2EF7F7A4}"/>
              </a:ext>
            </a:extLst>
          </p:cNvPr>
          <p:cNvSpPr/>
          <p:nvPr/>
        </p:nvSpPr>
        <p:spPr>
          <a:xfrm rot="16200000" flipH="1">
            <a:off x="6801961" y="2091816"/>
            <a:ext cx="318837" cy="14623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0D893CF-7613-B982-10FE-EB3B2CBC7203}"/>
                  </a:ext>
                </a:extLst>
              </p:cNvPr>
              <p:cNvSpPr txBox="1"/>
              <p:nvPr/>
            </p:nvSpPr>
            <p:spPr>
              <a:xfrm flipH="1">
                <a:off x="6097009" y="2153329"/>
                <a:ext cx="2026685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ạ</m:t>
                              </m:r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ả</m:t>
                              </m:r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𝒄𝒍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0D893CF-7613-B982-10FE-EB3B2CBC7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097009" y="2153329"/>
                <a:ext cx="2026685" cy="424283"/>
              </a:xfrm>
              <a:prstGeom prst="rect">
                <a:avLst/>
              </a:prstGeom>
              <a:blipFill>
                <a:blip r:embed="rId8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C46604C-A3F3-A9D4-4004-C6338CFF77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69" y="4159734"/>
            <a:ext cx="4625231" cy="175816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95E1A2-8417-313A-38AB-E01C2E9A1F6A}"/>
                  </a:ext>
                </a:extLst>
              </p:cNvPr>
              <p:cNvSpPr txBox="1"/>
              <p:nvPr/>
            </p:nvSpPr>
            <p:spPr>
              <a:xfrm>
                <a:off x="1591107" y="3594364"/>
                <a:ext cx="7774803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vi-VN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 dirty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vi-VN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 ∙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𝑎𝑟𝑐𝑡𝑎𝑛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∙[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vi-V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𝑎𝑟𝑐𝑡𝑎𝑛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vi-V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)]})</m:t>
                      </m:r>
                    </m:oMath>
                  </m:oMathPara>
                </a14:m>
                <a:endParaRPr lang="vi-VN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95E1A2-8417-313A-38AB-E01C2E9A1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107" y="3594364"/>
                <a:ext cx="7774803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F2E2B99-50FB-5371-19E0-7751B81C6F81}"/>
              </a:ext>
            </a:extLst>
          </p:cNvPr>
          <p:cNvSpPr txBox="1"/>
          <p:nvPr/>
        </p:nvSpPr>
        <p:spPr>
          <a:xfrm>
            <a:off x="1849813" y="5998130"/>
            <a:ext cx="423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/Simulink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4D4188-E43D-C9BA-554E-DD15502FDFC9}"/>
              </a:ext>
            </a:extLst>
          </p:cNvPr>
          <p:cNvSpPr txBox="1"/>
          <p:nvPr/>
        </p:nvSpPr>
        <p:spPr>
          <a:xfrm>
            <a:off x="7956550" y="6036382"/>
            <a:ext cx="423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/Simulink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666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E2010-0541-DB7B-93C6-7F9BD6E5C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4A11BF-E2B8-FE2F-E080-43605FCC6D29}"/>
              </a:ext>
            </a:extLst>
          </p:cNvPr>
          <p:cNvSpPr txBox="1"/>
          <p:nvPr/>
        </p:nvSpPr>
        <p:spPr>
          <a:xfrm>
            <a:off x="1402351" y="24426"/>
            <a:ext cx="97785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III.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 HÌNH HÓA MÔ HÌNH KHẢO SÁT ĐỘNG LỰC HỌC XE ĐIỆN 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 MATLAB/SIMULINK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35F444-C28F-5C66-BF3B-F87D0ED473FC}"/>
              </a:ext>
            </a:extLst>
          </p:cNvPr>
          <p:cNvSpPr txBox="1">
            <a:spLocks/>
          </p:cNvSpPr>
          <p:nvPr/>
        </p:nvSpPr>
        <p:spPr>
          <a:xfrm>
            <a:off x="599302" y="708672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vi-VN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đương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9E3DA6-5296-6756-BBDE-0DF54DE0A3E5}"/>
              </a:ext>
            </a:extLst>
          </p:cNvPr>
          <p:cNvSpPr txBox="1">
            <a:spLocks/>
          </p:cNvSpPr>
          <p:nvPr/>
        </p:nvSpPr>
        <p:spPr>
          <a:xfrm>
            <a:off x="-239965" y="1328080"/>
            <a:ext cx="4041498" cy="42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 Trường </a:t>
            </a:r>
            <a:r>
              <a:rPr lang="en-US" sz="2000" b="1" dirty="0" err="1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b="1" dirty="0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kéo</a:t>
            </a:r>
            <a:r>
              <a:rPr lang="en-US" sz="2000" b="1" dirty="0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b="1" dirty="0" err="1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000" b="1" dirty="0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000" b="1" dirty="0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en-US" sz="2000" b="1" dirty="0">
              <a:solidFill>
                <a:srgbClr val="EA0000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D396117-7B38-4155-C932-C47758163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2403191"/>
            <a:ext cx="5477932" cy="266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8AE79CA-D26E-3533-D9E4-4ECF1E59A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700" y="2641601"/>
            <a:ext cx="648230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4F14EB-4CAC-0016-AD46-34979B7F79EF}"/>
              </a:ext>
            </a:extLst>
          </p:cNvPr>
          <p:cNvSpPr txBox="1"/>
          <p:nvPr/>
        </p:nvSpPr>
        <p:spPr>
          <a:xfrm>
            <a:off x="1845734" y="2033859"/>
            <a:ext cx="237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973DAD-AD54-FD98-47E2-21F7A1140460}"/>
              </a:ext>
            </a:extLst>
          </p:cNvPr>
          <p:cNvSpPr txBox="1"/>
          <p:nvPr/>
        </p:nvSpPr>
        <p:spPr>
          <a:xfrm>
            <a:off x="8085667" y="2033859"/>
            <a:ext cx="237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C320241-1C44-6237-B285-13E07AE7292F}"/>
              </a:ext>
            </a:extLst>
          </p:cNvPr>
          <p:cNvSpPr/>
          <p:nvPr/>
        </p:nvSpPr>
        <p:spPr>
          <a:xfrm>
            <a:off x="5096933" y="3327400"/>
            <a:ext cx="457200" cy="16933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1E242CB-03CA-4249-2019-540CE28A43EE}"/>
              </a:ext>
            </a:extLst>
          </p:cNvPr>
          <p:cNvSpPr/>
          <p:nvPr/>
        </p:nvSpPr>
        <p:spPr>
          <a:xfrm flipH="1">
            <a:off x="5096933" y="3696732"/>
            <a:ext cx="457200" cy="16933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7F28C1-9713-0356-FAF0-D2B446FCBCE8}"/>
                  </a:ext>
                </a:extLst>
              </p:cNvPr>
              <p:cNvSpPr txBox="1"/>
              <p:nvPr/>
            </p:nvSpPr>
            <p:spPr>
              <a:xfrm>
                <a:off x="5179967" y="3001033"/>
                <a:ext cx="301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7F28C1-9713-0356-FAF0-D2B446FCB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967" y="3001033"/>
                <a:ext cx="301300" cy="276999"/>
              </a:xfrm>
              <a:prstGeom prst="rect">
                <a:avLst/>
              </a:prstGeom>
              <a:blipFill>
                <a:blip r:embed="rId4"/>
                <a:stretch>
                  <a:fillRect l="-20408" r="-408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C95418-AE9C-AE65-5AF2-F27C7D5AC788}"/>
                  </a:ext>
                </a:extLst>
              </p:cNvPr>
              <p:cNvSpPr txBox="1"/>
              <p:nvPr/>
            </p:nvSpPr>
            <p:spPr>
              <a:xfrm>
                <a:off x="5174883" y="3925242"/>
                <a:ext cx="387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𝒄𝒍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C95418-AE9C-AE65-5AF2-F27C7D5AC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883" y="3925242"/>
                <a:ext cx="387862" cy="276999"/>
              </a:xfrm>
              <a:prstGeom prst="rect">
                <a:avLst/>
              </a:prstGeom>
              <a:blipFill>
                <a:blip r:embed="rId5"/>
                <a:stretch>
                  <a:fillRect l="-9375" r="-7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254CEA7-0310-D8B7-3466-8B63AB18E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14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332D9-F559-ACBE-7A08-958FD7067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F5739E-D7FA-D5F2-1989-DE336C6BA608}"/>
              </a:ext>
            </a:extLst>
          </p:cNvPr>
          <p:cNvSpPr txBox="1"/>
          <p:nvPr/>
        </p:nvSpPr>
        <p:spPr>
          <a:xfrm>
            <a:off x="1402351" y="24426"/>
            <a:ext cx="97785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III.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 HÌNH HÓA MÔ HÌNH KHẢO SÁT ĐỘNG LỰC HỌC XE ĐIỆN 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 MATLAB/SIMULINK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0965419-8EE4-38E1-9C93-3960F2623294}"/>
              </a:ext>
            </a:extLst>
          </p:cNvPr>
          <p:cNvSpPr txBox="1">
            <a:spLocks/>
          </p:cNvSpPr>
          <p:nvPr/>
        </p:nvSpPr>
        <p:spPr>
          <a:xfrm>
            <a:off x="599302" y="708672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vi-VN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đương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endParaRPr lang="en-US" sz="20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44F75-62B9-4457-BB95-9A91A5205935}"/>
                  </a:ext>
                </a:extLst>
              </p:cNvPr>
              <p:cNvSpPr txBox="1"/>
              <p:nvPr/>
            </p:nvSpPr>
            <p:spPr>
              <a:xfrm>
                <a:off x="616052" y="2588577"/>
                <a:ext cx="11123862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Phương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trình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cơ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cụm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động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lực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EAB2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độ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𝑏𝑥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44F75-62B9-4457-BB95-9A91A5205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52" y="2588577"/>
                <a:ext cx="11123862" cy="391902"/>
              </a:xfrm>
              <a:prstGeom prst="rect">
                <a:avLst/>
              </a:prstGeom>
              <a:blipFill>
                <a:blip r:embed="rId2"/>
                <a:stretch>
                  <a:fillRect l="-43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B1FE8D81-B02A-3F39-B92A-BB9462557141}"/>
              </a:ext>
            </a:extLst>
          </p:cNvPr>
          <p:cNvSpPr/>
          <p:nvPr/>
        </p:nvSpPr>
        <p:spPr>
          <a:xfrm rot="16200000" flipH="1">
            <a:off x="5196396" y="1752345"/>
            <a:ext cx="318837" cy="14623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A8B21C-21F6-0417-023F-FAC74781F8D3}"/>
                  </a:ext>
                </a:extLst>
              </p:cNvPr>
              <p:cNvSpPr txBox="1"/>
              <p:nvPr/>
            </p:nvSpPr>
            <p:spPr>
              <a:xfrm flipH="1">
                <a:off x="4315912" y="1920430"/>
                <a:ext cx="2169594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độ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𝒏𝒈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ự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𝒃𝒙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A8B21C-21F6-0417-023F-FAC74781F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315912" y="1920430"/>
                <a:ext cx="2169594" cy="424283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1062FB37-2DA8-ACF6-7D1D-4EE0F554054A}"/>
              </a:ext>
            </a:extLst>
          </p:cNvPr>
          <p:cNvSpPr/>
          <p:nvPr/>
        </p:nvSpPr>
        <p:spPr>
          <a:xfrm rot="16200000" flipH="1">
            <a:off x="6966343" y="1759048"/>
            <a:ext cx="318837" cy="14623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E4337A-484A-EAF6-3F12-A2CCF9599440}"/>
                  </a:ext>
                </a:extLst>
              </p:cNvPr>
              <p:cNvSpPr txBox="1"/>
              <p:nvPr/>
            </p:nvSpPr>
            <p:spPr>
              <a:xfrm flipH="1">
                <a:off x="6066432" y="1940128"/>
                <a:ext cx="2169594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độ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𝒏𝒈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ự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𝒃𝒙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E4337A-484A-EAF6-3F12-A2CCF9599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066432" y="1940128"/>
                <a:ext cx="2169594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E21290-8726-0601-10BE-7C19633C9E11}"/>
                  </a:ext>
                </a:extLst>
              </p:cNvPr>
              <p:cNvSpPr txBox="1"/>
              <p:nvPr/>
            </p:nvSpPr>
            <p:spPr>
              <a:xfrm>
                <a:off x="599302" y="3561865"/>
                <a:ext cx="10439092" cy="389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Phương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trình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cơ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cụm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tạo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tải</a:t>
                </a:r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𝒄𝒍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𝒓𝒓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𝑐𝑙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E21290-8726-0601-10BE-7C19633C9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02" y="3561865"/>
                <a:ext cx="10439092" cy="389466"/>
              </a:xfrm>
              <a:prstGeom prst="rect">
                <a:avLst/>
              </a:prstGeom>
              <a:blipFill>
                <a:blip r:embed="rId5"/>
                <a:stretch>
                  <a:fillRect l="-467" t="-781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7C011E9B-7C88-5E22-1462-BD09217A1D3D}"/>
              </a:ext>
            </a:extLst>
          </p:cNvPr>
          <p:cNvSpPr/>
          <p:nvPr/>
        </p:nvSpPr>
        <p:spPr>
          <a:xfrm rot="16200000" flipH="1">
            <a:off x="5569241" y="2726336"/>
            <a:ext cx="318837" cy="14623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090104-2048-89AA-122D-76BDF6493A4C}"/>
                  </a:ext>
                </a:extLst>
              </p:cNvPr>
              <p:cNvSpPr txBox="1"/>
              <p:nvPr/>
            </p:nvSpPr>
            <p:spPr>
              <a:xfrm flipH="1">
                <a:off x="4903402" y="2873827"/>
                <a:ext cx="1650514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ạ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ả</m:t>
                              </m:r>
                              <m:r>
                                <a:rPr lang="en-US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𝒄𝒍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090104-2048-89AA-122D-76BDF6493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903402" y="2873827"/>
                <a:ext cx="1650514" cy="424283"/>
              </a:xfrm>
              <a:prstGeom prst="rect">
                <a:avLst/>
              </a:prstGeom>
              <a:blipFill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685D32A9-C050-12DA-DEAC-EDB6C163A788}"/>
              </a:ext>
            </a:extLst>
          </p:cNvPr>
          <p:cNvSpPr/>
          <p:nvPr/>
        </p:nvSpPr>
        <p:spPr>
          <a:xfrm rot="16200000" flipH="1">
            <a:off x="7251779" y="2738316"/>
            <a:ext cx="318837" cy="14623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E09958-C3AF-9D2A-9826-415242B762F1}"/>
                  </a:ext>
                </a:extLst>
              </p:cNvPr>
              <p:cNvSpPr txBox="1"/>
              <p:nvPr/>
            </p:nvSpPr>
            <p:spPr>
              <a:xfrm flipH="1">
                <a:off x="6280126" y="2903724"/>
                <a:ext cx="2026685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ạ</m:t>
                              </m:r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ả</m:t>
                              </m:r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𝒄𝒍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E09958-C3AF-9D2A-9826-415242B76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280126" y="2903724"/>
                <a:ext cx="2026685" cy="424283"/>
              </a:xfrm>
              <a:prstGeom prst="rect">
                <a:avLst/>
              </a:prstGeom>
              <a:blipFill>
                <a:blip r:embed="rId7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09EDC1-C0AF-7343-A627-2DC3B14DD67E}"/>
                  </a:ext>
                </a:extLst>
              </p:cNvPr>
              <p:cNvSpPr txBox="1"/>
              <p:nvPr/>
            </p:nvSpPr>
            <p:spPr>
              <a:xfrm>
                <a:off x="1491992" y="5079548"/>
                <a:ext cx="9599305" cy="10697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𝑐𝑙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𝑐𝑙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𝑟𝑟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độ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𝑛𝑔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ự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ụ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ạ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ả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𝑐𝑙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09EDC1-C0AF-7343-A627-2DC3B14DD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992" y="5079548"/>
                <a:ext cx="9599305" cy="10697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00A26A-2C0B-33E6-1AFE-83F74C3182CD}"/>
                  </a:ext>
                </a:extLst>
              </p:cNvPr>
              <p:cNvSpPr txBox="1"/>
              <p:nvPr/>
            </p:nvSpPr>
            <p:spPr>
              <a:xfrm>
                <a:off x="2227302" y="4377667"/>
                <a:ext cx="8221425" cy="456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600"/>
                  </a:spcAft>
                  <a:tabLst>
                    <a:tab pos="6400800" algn="l"/>
                  </a:tabLst>
                </a:pPr>
                <a:r>
                  <a:rPr lang="en-US" sz="1800" b="1" i="1" kern="0" dirty="0" err="1">
                    <a:solidFill>
                      <a:srgbClr val="E6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Giả</a:t>
                </a:r>
                <a:r>
                  <a:rPr lang="en-US" sz="1800" b="1" i="1" kern="0" dirty="0">
                    <a:solidFill>
                      <a:srgbClr val="E6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b="1" i="1" kern="0" dirty="0" err="1">
                    <a:solidFill>
                      <a:srgbClr val="E6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thiết</a:t>
                </a:r>
                <a:r>
                  <a:rPr lang="en-US" sz="1800" b="1" i="1" kern="0" dirty="0">
                    <a:solidFill>
                      <a:srgbClr val="E6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</a:t>
                </a:r>
                <a:r>
                  <a:rPr lang="en-US" sz="1800" b="1" kern="0" dirty="0">
                    <a:solidFill>
                      <a:srgbClr val="E6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kern="0" dirty="0" err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khi</a:t>
                </a:r>
                <a:r>
                  <a:rPr lang="en-US" sz="18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kern="0" dirty="0" err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thả</a:t>
                </a:r>
                <a:r>
                  <a:rPr lang="en-US" sz="18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kern="0" dirty="0" err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trôi</a:t>
                </a:r>
                <a:r>
                  <a:rPr lang="en-US" sz="18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</a:t>
                </a:r>
                <a:r>
                  <a:rPr lang="en-US" sz="1800" kern="0" dirty="0" err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coi</a:t>
                </a:r>
                <a:r>
                  <a:rPr lang="en-US" sz="18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kern="0" dirty="0" err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độ</a:t>
                </a:r>
                <a:r>
                  <a:rPr lang="en-US" sz="18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kern="0" dirty="0" err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trượt</a:t>
                </a:r>
                <a:r>
                  <a:rPr lang="en-US" sz="18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kern="0" dirty="0" err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rất</a:t>
                </a:r>
                <a:r>
                  <a:rPr lang="en-US" sz="18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kern="0" dirty="0" err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thấp</a:t>
                </a:r>
                <a:r>
                  <a:rPr lang="en-US" sz="18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kern="0" dirty="0" err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nên</a:t>
                </a:r>
                <a:r>
                  <a:rPr lang="en-US" sz="18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ta </a:t>
                </a:r>
                <a:r>
                  <a:rPr lang="en-US" sz="1800" kern="0" dirty="0" err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coi</a:t>
                </a:r>
                <a:r>
                  <a:rPr lang="en-US" sz="18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𝑐𝑙</m:t>
                        </m:r>
                      </m:sub>
                    </m:sSub>
                    <m:r>
                      <a:rPr lang="en-US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𝑐𝑙</m:t>
                        </m:r>
                      </m:sub>
                    </m:sSub>
                    <m:r>
                      <a:rPr lang="en-US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𝑏𝑥</m:t>
                        </m:r>
                      </m:sub>
                    </m:sSub>
                    <m:r>
                      <a:rPr lang="en-US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𝑏𝑥</m:t>
                        </m:r>
                      </m:sub>
                    </m:sSub>
                  </m:oMath>
                </a14:m>
                <a:r>
                  <a:rPr lang="en-US" sz="18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</a:t>
                </a:r>
                <a:endParaRPr lang="en-US" sz="1600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00A26A-2C0B-33E6-1AFE-83F74C318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302" y="4377667"/>
                <a:ext cx="8221425" cy="456535"/>
              </a:xfrm>
              <a:prstGeom prst="rect">
                <a:avLst/>
              </a:prstGeom>
              <a:blipFill>
                <a:blip r:embed="rId9"/>
                <a:stretch>
                  <a:fillRect l="-593"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D520721A-5E0E-1736-63BB-5BF4FE32C2E5}"/>
              </a:ext>
            </a:extLst>
          </p:cNvPr>
          <p:cNvSpPr txBox="1">
            <a:spLocks/>
          </p:cNvSpPr>
          <p:nvPr/>
        </p:nvSpPr>
        <p:spPr>
          <a:xfrm>
            <a:off x="143934" y="1513863"/>
            <a:ext cx="3142526" cy="42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 Trường </a:t>
            </a:r>
            <a:r>
              <a:rPr lang="en-US" sz="2000" b="1" dirty="0" err="1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b="1" dirty="0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thả</a:t>
            </a:r>
            <a:r>
              <a:rPr lang="en-US" sz="2000" b="1" dirty="0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trôi</a:t>
            </a:r>
            <a:r>
              <a:rPr lang="en-US" sz="2000" b="1" dirty="0">
                <a:solidFill>
                  <a:srgbClr val="E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000" b="1" dirty="0">
              <a:solidFill>
                <a:srgbClr val="EA0000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D6E4CEC-E489-D06E-3DB0-C55C01AED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75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ECBC7-B471-EF9E-D357-3B0361719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862775-FE44-47E5-28CD-3F3D76340622}"/>
              </a:ext>
            </a:extLst>
          </p:cNvPr>
          <p:cNvSpPr txBox="1"/>
          <p:nvPr/>
        </p:nvSpPr>
        <p:spPr>
          <a:xfrm>
            <a:off x="2151987" y="1180692"/>
            <a:ext cx="8551266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None/>
            </a:pPr>
            <a:r>
              <a:rPr lang="en-US" sz="4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IV</a:t>
            </a:r>
            <a:r>
              <a:rPr lang="vi-VN" sz="4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4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 NGHIỆM XÁC ĐỊNH </a:t>
            </a:r>
          </a:p>
          <a:p>
            <a:pPr algn="ctr">
              <a:spcBef>
                <a:spcPts val="600"/>
              </a:spcBef>
              <a:buNone/>
            </a:pPr>
            <a:r>
              <a:rPr lang="en-US" sz="4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 THÔNG SỐ CẦN THIẾT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A04A0F-B27E-66AD-D753-93B1FD617B38}"/>
              </a:ext>
            </a:extLst>
          </p:cNvPr>
          <p:cNvSpPr txBox="1"/>
          <p:nvPr/>
        </p:nvSpPr>
        <p:spPr>
          <a:xfrm>
            <a:off x="2383594" y="2634026"/>
            <a:ext cx="7424812" cy="280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vi-VN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tổn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hao ban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.2 </a:t>
            </a:r>
            <a:r>
              <a:rPr lang="vi-VN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Xác định quán tính tương đương từng cụm </a:t>
            </a:r>
            <a:endParaRPr lang="en-US" sz="2400" b="1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vi-VN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suất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endParaRPr lang="en-US" sz="2400" b="1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vi-VN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pt-BR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pt-BR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ác định R, L của motor và generator </a:t>
            </a:r>
          </a:p>
          <a:p>
            <a:pPr>
              <a:lnSpc>
                <a:spcPct val="150000"/>
              </a:lnSpc>
            </a:pPr>
            <a:r>
              <a:rPr lang="pt-BR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4.5 Xác định tổn hao phát sinh và momen cản lăn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CD985-DDCD-9819-EFD3-96F5D77B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8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39141A1-A5B7-BBB3-4DC0-882B3030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Chuẩn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bị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trước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khi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thực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nghiệm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tìm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thông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số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từng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cụm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30C14C5D-8C49-C097-9CA9-7FD4202149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B6B8B8-3E73-FC65-CEF7-FA8457300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6050" y="6492875"/>
            <a:ext cx="44594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57365C-3297-4028-AE2E-07E638D6BD45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6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CFFEC-8CE8-C286-2365-CE915F490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8">
            <a:extLst>
              <a:ext uri="{FF2B5EF4-FFF2-40B4-BE49-F238E27FC236}">
                <a16:creationId xmlns:a16="http://schemas.microsoft.com/office/drawing/2014/main" id="{160A2424-9672-66BE-01C9-3B54EEE97561}"/>
              </a:ext>
            </a:extLst>
          </p:cNvPr>
          <p:cNvSpPr txBox="1"/>
          <p:nvPr/>
        </p:nvSpPr>
        <p:spPr>
          <a:xfrm>
            <a:off x="-455288" y="1120369"/>
            <a:ext cx="8705874" cy="32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 b="1" i="1" dirty="0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Quy </a:t>
            </a:r>
            <a:r>
              <a:rPr lang="en-US" sz="1600" b="1" i="1" dirty="0" err="1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trình</a:t>
            </a:r>
            <a:r>
              <a:rPr lang="en-US" sz="1600" b="1" i="1" dirty="0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đo</a:t>
            </a:r>
            <a:r>
              <a:rPr lang="en-US" sz="1600" b="1" i="1" dirty="0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tổn</a:t>
            </a:r>
            <a:r>
              <a:rPr lang="en-US" sz="1600" b="1" i="1" dirty="0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 hao ban </a:t>
            </a:r>
            <a:r>
              <a:rPr lang="en-US" sz="1600" b="1" i="1" dirty="0" err="1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đầu</a:t>
            </a:r>
            <a:r>
              <a:rPr lang="en-US" sz="1600" b="1" i="1" dirty="0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theo</a:t>
            </a:r>
            <a:r>
              <a:rPr lang="en-US" sz="1600" b="1" i="1" dirty="0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phương</a:t>
            </a:r>
            <a:r>
              <a:rPr lang="en-US" sz="1600" b="1" i="1" dirty="0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pháp</a:t>
            </a:r>
            <a:r>
              <a:rPr lang="en-US" sz="1600" b="1" i="1" dirty="0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chạy</a:t>
            </a:r>
            <a:r>
              <a:rPr lang="en-US" sz="1600" b="1" i="1" dirty="0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không</a:t>
            </a:r>
            <a:r>
              <a:rPr lang="en-US" sz="1600" b="1" i="1" dirty="0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tải</a:t>
            </a:r>
            <a:endParaRPr lang="en-US" sz="1600" b="1" i="1" dirty="0">
              <a:solidFill>
                <a:srgbClr val="E7191F"/>
              </a:solidFill>
              <a:latin typeface="Roboto" panose="02000000000000000000" pitchFamily="2" charset="0"/>
              <a:ea typeface="Roboto" panose="02000000000000000000" pitchFamily="2" charset="0"/>
              <a:cs typeface="Canva Sans Bold"/>
              <a:sym typeface="Canva Sans Bold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D29139-08A5-EE01-683E-55527B4604CB}"/>
              </a:ext>
            </a:extLst>
          </p:cNvPr>
          <p:cNvGrpSpPr/>
          <p:nvPr/>
        </p:nvGrpSpPr>
        <p:grpSpPr>
          <a:xfrm>
            <a:off x="245816" y="1620001"/>
            <a:ext cx="7636649" cy="2436068"/>
            <a:chOff x="272981" y="777684"/>
            <a:chExt cx="8637457" cy="2991937"/>
          </a:xfrm>
        </p:grpSpPr>
        <p:grpSp>
          <p:nvGrpSpPr>
            <p:cNvPr id="4" name="Group 5">
              <a:extLst>
                <a:ext uri="{FF2B5EF4-FFF2-40B4-BE49-F238E27FC236}">
                  <a16:creationId xmlns:a16="http://schemas.microsoft.com/office/drawing/2014/main" id="{B53BD719-5ECE-A53F-17B2-3551D476FEA0}"/>
                </a:ext>
              </a:extLst>
            </p:cNvPr>
            <p:cNvGrpSpPr/>
            <p:nvPr/>
          </p:nvGrpSpPr>
          <p:grpSpPr>
            <a:xfrm>
              <a:off x="1957786" y="1984793"/>
              <a:ext cx="1216386" cy="825686"/>
              <a:chOff x="0" y="0"/>
              <a:chExt cx="1088698" cy="916336"/>
            </a:xfrm>
          </p:grpSpPr>
          <p:sp>
            <p:nvSpPr>
              <p:cNvPr id="5" name="Freeform 6">
                <a:extLst>
                  <a:ext uri="{FF2B5EF4-FFF2-40B4-BE49-F238E27FC236}">
                    <a16:creationId xmlns:a16="http://schemas.microsoft.com/office/drawing/2014/main" id="{9C2F9AC4-1B08-2272-9DA8-A3DF7DF3AD15}"/>
                  </a:ext>
                </a:extLst>
              </p:cNvPr>
              <p:cNvSpPr/>
              <p:nvPr/>
            </p:nvSpPr>
            <p:spPr>
              <a:xfrm>
                <a:off x="0" y="0"/>
                <a:ext cx="1088698" cy="916336"/>
              </a:xfrm>
              <a:prstGeom prst="rect">
                <a:avLst/>
              </a:prstGeom>
              <a:solidFill>
                <a:srgbClr val="38B6FF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TextBox 7">
                <a:extLst>
                  <a:ext uri="{FF2B5EF4-FFF2-40B4-BE49-F238E27FC236}">
                    <a16:creationId xmlns:a16="http://schemas.microsoft.com/office/drawing/2014/main" id="{EBD6A4F3-6F7B-CF6E-2D3E-B570915CFD33}"/>
                  </a:ext>
                </a:extLst>
              </p:cNvPr>
              <p:cNvSpPr txBox="1"/>
              <p:nvPr/>
            </p:nvSpPr>
            <p:spPr>
              <a:xfrm>
                <a:off x="51032" y="71619"/>
                <a:ext cx="986634" cy="7730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0"/>
                  </a:lnSpc>
                  <a:buClrTx/>
                </a:pPr>
                <a:r>
                  <a:rPr lang="en-US" sz="1200" b="1" kern="1200" dirty="0" err="1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Ghi</a:t>
                </a:r>
                <a:r>
                  <a:rPr lang="en-US" sz="1200" b="1" kern="1200" dirty="0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 </a:t>
                </a:r>
                <a:r>
                  <a:rPr lang="en-US" sz="1200" b="1" kern="1200" dirty="0" err="1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giá</a:t>
                </a:r>
                <a:r>
                  <a:rPr lang="en-US" sz="1200" b="1" kern="1200" dirty="0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 </a:t>
                </a:r>
                <a:r>
                  <a:rPr lang="en-US" sz="1200" b="1" kern="1200" dirty="0" err="1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trị</a:t>
                </a:r>
                <a:r>
                  <a:rPr lang="en-US" sz="1200" b="1" kern="1200" dirty="0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 V, I, n</a:t>
                </a:r>
              </a:p>
            </p:txBody>
          </p:sp>
        </p:grpSp>
        <p:sp>
          <p:nvSpPr>
            <p:cNvPr id="8" name="AutoShape 14">
              <a:extLst>
                <a:ext uri="{FF2B5EF4-FFF2-40B4-BE49-F238E27FC236}">
                  <a16:creationId xmlns:a16="http://schemas.microsoft.com/office/drawing/2014/main" id="{FFE481C7-DDAF-597F-0A94-C71A52B5A4DC}"/>
                </a:ext>
              </a:extLst>
            </p:cNvPr>
            <p:cNvSpPr/>
            <p:nvPr/>
          </p:nvSpPr>
          <p:spPr>
            <a:xfrm>
              <a:off x="3174172" y="2387851"/>
              <a:ext cx="21667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 sz="2800"/>
            </a:p>
          </p:txBody>
        </p:sp>
        <p:grpSp>
          <p:nvGrpSpPr>
            <p:cNvPr id="14" name="Group 17">
              <a:extLst>
                <a:ext uri="{FF2B5EF4-FFF2-40B4-BE49-F238E27FC236}">
                  <a16:creationId xmlns:a16="http://schemas.microsoft.com/office/drawing/2014/main" id="{AA832618-3024-A53C-55CC-633A79A900B9}"/>
                </a:ext>
              </a:extLst>
            </p:cNvPr>
            <p:cNvGrpSpPr/>
            <p:nvPr/>
          </p:nvGrpSpPr>
          <p:grpSpPr>
            <a:xfrm>
              <a:off x="5395881" y="801619"/>
              <a:ext cx="1213250" cy="770391"/>
              <a:chOff x="0" y="0"/>
              <a:chExt cx="1070024" cy="812800"/>
            </a:xfrm>
          </p:grpSpPr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1580FCBF-DFE8-7A4F-D03A-11F84DFAAD1A}"/>
                  </a:ext>
                </a:extLst>
              </p:cNvPr>
              <p:cNvSpPr/>
              <p:nvPr/>
            </p:nvSpPr>
            <p:spPr>
              <a:xfrm>
                <a:off x="0" y="0"/>
                <a:ext cx="1070024" cy="812800"/>
              </a:xfrm>
              <a:prstGeom prst="rect">
                <a:avLst/>
              </a:prstGeom>
              <a:solidFill>
                <a:srgbClr val="38B6FF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8" name="TextBox 19">
                <a:extLst>
                  <a:ext uri="{FF2B5EF4-FFF2-40B4-BE49-F238E27FC236}">
                    <a16:creationId xmlns:a16="http://schemas.microsoft.com/office/drawing/2014/main" id="{4BE7A315-BA73-CC2D-F4DD-86DA942AB73A}"/>
                  </a:ext>
                </a:extLst>
              </p:cNvPr>
              <p:cNvSpPr txBox="1"/>
              <p:nvPr/>
            </p:nvSpPr>
            <p:spPr>
              <a:xfrm>
                <a:off x="68651" y="82533"/>
                <a:ext cx="932723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0"/>
                  </a:lnSpc>
                  <a:buClrTx/>
                </a:pPr>
                <a:r>
                  <a:rPr lang="en-US" sz="1200" b="1" kern="1200" dirty="0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V</a:t>
                </a:r>
                <a:r>
                  <a:rPr lang="en-US" sz="1200" b="1" dirty="0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 </a:t>
                </a:r>
                <a:r>
                  <a:rPr lang="en-US" sz="1200" b="1" kern="1200" dirty="0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= 2V</a:t>
                </a:r>
              </a:p>
            </p:txBody>
          </p:sp>
        </p:grpSp>
        <p:sp>
          <p:nvSpPr>
            <p:cNvPr id="20" name="AutoShape 21">
              <a:extLst>
                <a:ext uri="{FF2B5EF4-FFF2-40B4-BE49-F238E27FC236}">
                  <a16:creationId xmlns:a16="http://schemas.microsoft.com/office/drawing/2014/main" id="{2C4192A6-76DB-836B-4BFC-B1ABC839E034}"/>
                </a:ext>
              </a:extLst>
            </p:cNvPr>
            <p:cNvSpPr/>
            <p:nvPr/>
          </p:nvSpPr>
          <p:spPr>
            <a:xfrm>
              <a:off x="1741581" y="2379689"/>
              <a:ext cx="205513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 sz="2800"/>
            </a:p>
          </p:txBody>
        </p:sp>
        <p:grpSp>
          <p:nvGrpSpPr>
            <p:cNvPr id="21" name="Group 24">
              <a:extLst>
                <a:ext uri="{FF2B5EF4-FFF2-40B4-BE49-F238E27FC236}">
                  <a16:creationId xmlns:a16="http://schemas.microsoft.com/office/drawing/2014/main" id="{C37A1162-6852-E161-CD2D-4FCE3AF0FE3A}"/>
                </a:ext>
              </a:extLst>
            </p:cNvPr>
            <p:cNvGrpSpPr/>
            <p:nvPr/>
          </p:nvGrpSpPr>
          <p:grpSpPr>
            <a:xfrm>
              <a:off x="818520" y="1970970"/>
              <a:ext cx="967511" cy="805594"/>
              <a:chOff x="0" y="0"/>
              <a:chExt cx="995837" cy="812800"/>
            </a:xfrm>
          </p:grpSpPr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A1BADF43-F7D1-80B0-532F-80A88AA14B47}"/>
                  </a:ext>
                </a:extLst>
              </p:cNvPr>
              <p:cNvSpPr/>
              <p:nvPr/>
            </p:nvSpPr>
            <p:spPr>
              <a:xfrm>
                <a:off x="0" y="0"/>
                <a:ext cx="975290" cy="812800"/>
              </a:xfrm>
              <a:prstGeom prst="rect">
                <a:avLst/>
              </a:prstGeom>
              <a:solidFill>
                <a:srgbClr val="38B6FF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5" name="TextBox 26">
                <a:extLst>
                  <a:ext uri="{FF2B5EF4-FFF2-40B4-BE49-F238E27FC236}">
                    <a16:creationId xmlns:a16="http://schemas.microsoft.com/office/drawing/2014/main" id="{8B1BCAA2-545E-8CF4-2DF6-B1C5AA6D4883}"/>
                  </a:ext>
                </a:extLst>
              </p:cNvPr>
              <p:cNvSpPr txBox="1"/>
              <p:nvPr/>
            </p:nvSpPr>
            <p:spPr>
              <a:xfrm>
                <a:off x="28289" y="64002"/>
                <a:ext cx="967548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0"/>
                  </a:lnSpc>
                  <a:buClrTx/>
                </a:pPr>
                <a:r>
                  <a:rPr lang="en-US" sz="1200" b="1" dirty="0" err="1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Đợi</a:t>
                </a:r>
                <a:r>
                  <a:rPr lang="en-US" sz="1200" b="1" dirty="0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 </a:t>
                </a:r>
                <a:r>
                  <a:rPr lang="en-US" sz="1200" b="1" dirty="0" err="1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hệ</a:t>
                </a:r>
                <a:r>
                  <a:rPr lang="en-US" sz="1200" b="1" dirty="0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 </a:t>
                </a:r>
                <a:r>
                  <a:rPr lang="en-US" sz="1200" b="1" dirty="0" err="1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ổn</a:t>
                </a:r>
                <a:r>
                  <a:rPr lang="en-US" sz="1200" b="1" dirty="0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 </a:t>
                </a:r>
                <a:r>
                  <a:rPr lang="en-US" sz="1200" b="1" dirty="0" err="1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định</a:t>
                </a:r>
                <a:endParaRPr lang="en-US" sz="1200" b="1" kern="1200" dirty="0">
                  <a:latin typeface="Roboto" panose="02000000000000000000" pitchFamily="2" charset="0"/>
                  <a:ea typeface="Roboto" panose="02000000000000000000" pitchFamily="2" charset="0"/>
                  <a:cs typeface="Canva Sans Bold"/>
                  <a:sym typeface="Canva Sans Bold"/>
                </a:endParaRPr>
              </a:p>
            </p:txBody>
          </p:sp>
        </p:grpSp>
        <p:grpSp>
          <p:nvGrpSpPr>
            <p:cNvPr id="26" name="Group 30">
              <a:extLst>
                <a:ext uri="{FF2B5EF4-FFF2-40B4-BE49-F238E27FC236}">
                  <a16:creationId xmlns:a16="http://schemas.microsoft.com/office/drawing/2014/main" id="{7A18BC98-1733-1F3C-6D3E-06F7E43241B4}"/>
                </a:ext>
              </a:extLst>
            </p:cNvPr>
            <p:cNvGrpSpPr/>
            <p:nvPr/>
          </p:nvGrpSpPr>
          <p:grpSpPr>
            <a:xfrm>
              <a:off x="5401443" y="2029793"/>
              <a:ext cx="2390131" cy="687479"/>
              <a:chOff x="0" y="0"/>
              <a:chExt cx="1088698" cy="812800"/>
            </a:xfrm>
          </p:grpSpPr>
          <p:sp>
            <p:nvSpPr>
              <p:cNvPr id="27" name="Freeform 31">
                <a:extLst>
                  <a:ext uri="{FF2B5EF4-FFF2-40B4-BE49-F238E27FC236}">
                    <a16:creationId xmlns:a16="http://schemas.microsoft.com/office/drawing/2014/main" id="{1BB39AE0-084B-748E-DF8F-C782638F4727}"/>
                  </a:ext>
                </a:extLst>
              </p:cNvPr>
              <p:cNvSpPr/>
              <p:nvPr/>
            </p:nvSpPr>
            <p:spPr>
              <a:xfrm>
                <a:off x="0" y="0"/>
                <a:ext cx="1088698" cy="812800"/>
              </a:xfrm>
              <a:prstGeom prst="diamond">
                <a:avLst/>
              </a:prstGeom>
              <a:solidFill>
                <a:srgbClr val="38B6FF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8" name="TextBox 32">
                <a:extLst>
                  <a:ext uri="{FF2B5EF4-FFF2-40B4-BE49-F238E27FC236}">
                    <a16:creationId xmlns:a16="http://schemas.microsoft.com/office/drawing/2014/main" id="{173C6597-6FA4-1D64-4AA3-B3327F8CBA6A}"/>
                  </a:ext>
                </a:extLst>
              </p:cNvPr>
              <p:cNvSpPr txBox="1"/>
              <p:nvPr/>
            </p:nvSpPr>
            <p:spPr>
              <a:xfrm>
                <a:off x="102065" y="47625"/>
                <a:ext cx="884567" cy="688975"/>
              </a:xfrm>
              <a:prstGeom prst="diamond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0"/>
                  </a:lnSpc>
                  <a:buClrTx/>
                </a:pPr>
                <a:r>
                  <a:rPr lang="en-US" sz="1200" b="1" dirty="0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V &lt; 12V</a:t>
                </a:r>
                <a:endParaRPr lang="en-US" sz="1200" b="1" kern="1200" dirty="0">
                  <a:latin typeface="Roboto" panose="02000000000000000000" pitchFamily="2" charset="0"/>
                  <a:ea typeface="Roboto" panose="02000000000000000000" pitchFamily="2" charset="0"/>
                  <a:cs typeface="Canva Sans Bold"/>
                  <a:sym typeface="Canva Sans Bold"/>
                </a:endParaRPr>
              </a:p>
            </p:txBody>
          </p:sp>
        </p:grpSp>
        <p:grpSp>
          <p:nvGrpSpPr>
            <p:cNvPr id="29" name="Group 34">
              <a:extLst>
                <a:ext uri="{FF2B5EF4-FFF2-40B4-BE49-F238E27FC236}">
                  <a16:creationId xmlns:a16="http://schemas.microsoft.com/office/drawing/2014/main" id="{51A8FEC3-6F7F-7807-27CA-317334930202}"/>
                </a:ext>
              </a:extLst>
            </p:cNvPr>
            <p:cNvGrpSpPr/>
            <p:nvPr/>
          </p:nvGrpSpPr>
          <p:grpSpPr>
            <a:xfrm>
              <a:off x="1912030" y="799829"/>
              <a:ext cx="1473677" cy="757698"/>
              <a:chOff x="0" y="0"/>
              <a:chExt cx="929074" cy="812800"/>
            </a:xfrm>
          </p:grpSpPr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8F5188A1-CF26-9FB0-AE02-0BAF5C6AF4EF}"/>
                  </a:ext>
                </a:extLst>
              </p:cNvPr>
              <p:cNvSpPr/>
              <p:nvPr/>
            </p:nvSpPr>
            <p:spPr>
              <a:xfrm>
                <a:off x="0" y="0"/>
                <a:ext cx="929074" cy="812800"/>
              </a:xfrm>
              <a:prstGeom prst="rect">
                <a:avLst/>
              </a:prstGeom>
              <a:solidFill>
                <a:srgbClr val="38B6FF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1" name="TextBox 36">
                <a:extLst>
                  <a:ext uri="{FF2B5EF4-FFF2-40B4-BE49-F238E27FC236}">
                    <a16:creationId xmlns:a16="http://schemas.microsoft.com/office/drawing/2014/main" id="{4A639A4E-EEFE-5F71-05DF-A9A46309EF64}"/>
                  </a:ext>
                </a:extLst>
              </p:cNvPr>
              <p:cNvSpPr txBox="1"/>
              <p:nvPr/>
            </p:nvSpPr>
            <p:spPr>
              <a:xfrm>
                <a:off x="49650" y="87807"/>
                <a:ext cx="850461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0"/>
                  </a:lnSpc>
                  <a:buClrTx/>
                </a:pPr>
                <a:r>
                  <a:rPr lang="en-US" sz="1200" b="1" kern="1200" dirty="0" err="1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Chạy</a:t>
                </a:r>
                <a:r>
                  <a:rPr lang="en-US" sz="1200" b="1" kern="1200" dirty="0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 </a:t>
                </a:r>
                <a:r>
                  <a:rPr lang="en-US" sz="1200" b="1" kern="1200" dirty="0" err="1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chương</a:t>
                </a:r>
                <a:r>
                  <a:rPr lang="en-US" sz="1200" b="1" kern="1200" dirty="0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 </a:t>
                </a:r>
                <a:r>
                  <a:rPr lang="en-US" sz="1200" b="1" kern="1200" dirty="0" err="1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trình</a:t>
                </a:r>
                <a:r>
                  <a:rPr lang="en-US" sz="1200" b="1" kern="1200" dirty="0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 </a:t>
                </a:r>
                <a:r>
                  <a:rPr lang="en-US" sz="1200" b="1" kern="1200" dirty="0" err="1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điều</a:t>
                </a:r>
                <a:r>
                  <a:rPr lang="en-US" sz="1200" b="1" kern="1200" dirty="0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 </a:t>
                </a:r>
                <a:r>
                  <a:rPr lang="en-US" sz="1200" b="1" kern="1200" dirty="0" err="1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khiển</a:t>
                </a:r>
                <a:endParaRPr lang="en-US" sz="1200" b="1" kern="1200" dirty="0">
                  <a:latin typeface="Roboto" panose="02000000000000000000" pitchFamily="2" charset="0"/>
                  <a:ea typeface="Roboto" panose="02000000000000000000" pitchFamily="2" charset="0"/>
                  <a:cs typeface="Canva Sans Bold"/>
                  <a:sym typeface="Canva Sans Bold"/>
                </a:endParaRPr>
              </a:p>
            </p:txBody>
          </p:sp>
        </p:grpSp>
        <p:sp>
          <p:nvSpPr>
            <p:cNvPr id="32" name="AutoShape 37">
              <a:extLst>
                <a:ext uri="{FF2B5EF4-FFF2-40B4-BE49-F238E27FC236}">
                  <a16:creationId xmlns:a16="http://schemas.microsoft.com/office/drawing/2014/main" id="{D3293482-EC4B-2560-7935-D5522A41B6EC}"/>
                </a:ext>
              </a:extLst>
            </p:cNvPr>
            <p:cNvSpPr/>
            <p:nvPr/>
          </p:nvSpPr>
          <p:spPr>
            <a:xfrm flipV="1">
              <a:off x="5138291" y="1162879"/>
              <a:ext cx="257175" cy="2034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3" name="AutoShape 14">
              <a:extLst>
                <a:ext uri="{FF2B5EF4-FFF2-40B4-BE49-F238E27FC236}">
                  <a16:creationId xmlns:a16="http://schemas.microsoft.com/office/drawing/2014/main" id="{338D850C-7F0F-DF36-3517-BD3199E9D73B}"/>
                </a:ext>
              </a:extLst>
            </p:cNvPr>
            <p:cNvSpPr/>
            <p:nvPr/>
          </p:nvSpPr>
          <p:spPr>
            <a:xfrm flipV="1">
              <a:off x="5206066" y="2358082"/>
              <a:ext cx="171755" cy="2826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 sz="2800"/>
            </a:p>
          </p:txBody>
        </p:sp>
        <p:grpSp>
          <p:nvGrpSpPr>
            <p:cNvPr id="34" name="Group 30">
              <a:extLst>
                <a:ext uri="{FF2B5EF4-FFF2-40B4-BE49-F238E27FC236}">
                  <a16:creationId xmlns:a16="http://schemas.microsoft.com/office/drawing/2014/main" id="{FDD33943-01A3-1DA8-BF79-BA77E3EE09E8}"/>
                </a:ext>
              </a:extLst>
            </p:cNvPr>
            <p:cNvGrpSpPr/>
            <p:nvPr/>
          </p:nvGrpSpPr>
          <p:grpSpPr>
            <a:xfrm>
              <a:off x="3375413" y="1979949"/>
              <a:ext cx="1828800" cy="789681"/>
              <a:chOff x="0" y="0"/>
              <a:chExt cx="1088698" cy="812800"/>
            </a:xfrm>
          </p:grpSpPr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AF1FC454-A622-08B6-F791-BFF2EF2D294D}"/>
                  </a:ext>
                </a:extLst>
              </p:cNvPr>
              <p:cNvSpPr/>
              <p:nvPr/>
            </p:nvSpPr>
            <p:spPr>
              <a:xfrm>
                <a:off x="0" y="0"/>
                <a:ext cx="1088698" cy="812800"/>
              </a:xfrm>
              <a:prstGeom prst="rect">
                <a:avLst/>
              </a:prstGeom>
              <a:solidFill>
                <a:srgbClr val="38B6FF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6" name="TextBox 32">
                <a:extLst>
                  <a:ext uri="{FF2B5EF4-FFF2-40B4-BE49-F238E27FC236}">
                    <a16:creationId xmlns:a16="http://schemas.microsoft.com/office/drawing/2014/main" id="{EAAD0525-2B23-51E1-539E-DFF63C9883B7}"/>
                  </a:ext>
                </a:extLst>
              </p:cNvPr>
              <p:cNvSpPr txBox="1"/>
              <p:nvPr/>
            </p:nvSpPr>
            <p:spPr>
              <a:xfrm>
                <a:off x="102065" y="47625"/>
                <a:ext cx="884567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0"/>
                  </a:lnSpc>
                  <a:buClrTx/>
                </a:pPr>
                <a:r>
                  <a:rPr lang="en-US" sz="1200" b="1" kern="1200" dirty="0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V = V + 1</a:t>
                </a:r>
              </a:p>
            </p:txBody>
          </p:sp>
        </p:grpSp>
        <p:grpSp>
          <p:nvGrpSpPr>
            <p:cNvPr id="37" name="Group 34">
              <a:extLst>
                <a:ext uri="{FF2B5EF4-FFF2-40B4-BE49-F238E27FC236}">
                  <a16:creationId xmlns:a16="http://schemas.microsoft.com/office/drawing/2014/main" id="{0473BF57-48B7-BDC6-F483-013EA0418BE1}"/>
                </a:ext>
              </a:extLst>
            </p:cNvPr>
            <p:cNvGrpSpPr/>
            <p:nvPr/>
          </p:nvGrpSpPr>
          <p:grpSpPr>
            <a:xfrm>
              <a:off x="272981" y="777684"/>
              <a:ext cx="1415305" cy="757698"/>
              <a:chOff x="55684" y="0"/>
              <a:chExt cx="892274" cy="812800"/>
            </a:xfrm>
          </p:grpSpPr>
          <p:sp>
            <p:nvSpPr>
              <p:cNvPr id="38" name="Freeform 35">
                <a:extLst>
                  <a:ext uri="{FF2B5EF4-FFF2-40B4-BE49-F238E27FC236}">
                    <a16:creationId xmlns:a16="http://schemas.microsoft.com/office/drawing/2014/main" id="{D4C6CFBD-B060-B0AE-62D5-F9E5ED311292}"/>
                  </a:ext>
                </a:extLst>
              </p:cNvPr>
              <p:cNvSpPr/>
              <p:nvPr/>
            </p:nvSpPr>
            <p:spPr>
              <a:xfrm>
                <a:off x="85874" y="0"/>
                <a:ext cx="843200" cy="812800"/>
              </a:xfrm>
              <a:prstGeom prst="rect">
                <a:avLst/>
              </a:prstGeom>
              <a:solidFill>
                <a:srgbClr val="38B6FF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9" name="TextBox 36">
                <a:extLst>
                  <a:ext uri="{FF2B5EF4-FFF2-40B4-BE49-F238E27FC236}">
                    <a16:creationId xmlns:a16="http://schemas.microsoft.com/office/drawing/2014/main" id="{D7CC9126-52B8-3C76-1DB4-188DB7F92E78}"/>
                  </a:ext>
                </a:extLst>
              </p:cNvPr>
              <p:cNvSpPr txBox="1"/>
              <p:nvPr/>
            </p:nvSpPr>
            <p:spPr>
              <a:xfrm>
                <a:off x="55684" y="87807"/>
                <a:ext cx="892274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0"/>
                  </a:lnSpc>
                  <a:buClrTx/>
                </a:pPr>
                <a:r>
                  <a:rPr lang="en-US" sz="1200" b="1" kern="1200" dirty="0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Calib </a:t>
                </a:r>
                <a:r>
                  <a:rPr lang="en-US" sz="1200" b="1" kern="1200" dirty="0" err="1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cảm</a:t>
                </a:r>
                <a:r>
                  <a:rPr lang="en-US" sz="1200" b="1" kern="1200" dirty="0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 </a:t>
                </a:r>
                <a:r>
                  <a:rPr lang="en-US" sz="1200" b="1" kern="1200" dirty="0" err="1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biến</a:t>
                </a:r>
                <a:r>
                  <a:rPr lang="en-US" sz="1200" b="1" kern="1200" dirty="0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 </a:t>
                </a:r>
                <a:r>
                  <a:rPr lang="en-US" sz="1200" b="1" kern="1200" dirty="0" err="1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dòng</a:t>
                </a:r>
                <a:r>
                  <a:rPr lang="en-US" sz="1200" b="1" kern="1200" dirty="0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 </a:t>
                </a:r>
                <a:r>
                  <a:rPr lang="en-US" sz="1200" b="1" kern="1200" dirty="0" err="1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và</a:t>
                </a:r>
                <a:r>
                  <a:rPr lang="en-US" sz="1200" b="1" kern="1200" dirty="0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 </a:t>
                </a:r>
                <a:r>
                  <a:rPr lang="en-US" sz="1200" b="1" kern="1200" dirty="0" err="1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áp</a:t>
                </a:r>
                <a:endParaRPr lang="en-US" sz="1200" b="1" kern="1200" dirty="0">
                  <a:latin typeface="Roboto" panose="02000000000000000000" pitchFamily="2" charset="0"/>
                  <a:ea typeface="Roboto" panose="02000000000000000000" pitchFamily="2" charset="0"/>
                  <a:cs typeface="Canva Sans Bold"/>
                  <a:sym typeface="Canva Sans Bold"/>
                </a:endParaRPr>
              </a:p>
            </p:txBody>
          </p:sp>
        </p:grpSp>
        <p:grpSp>
          <p:nvGrpSpPr>
            <p:cNvPr id="40" name="Group 34">
              <a:extLst>
                <a:ext uri="{FF2B5EF4-FFF2-40B4-BE49-F238E27FC236}">
                  <a16:creationId xmlns:a16="http://schemas.microsoft.com/office/drawing/2014/main" id="{15ED69C6-2498-3627-F109-2E9AA05E99DE}"/>
                </a:ext>
              </a:extLst>
            </p:cNvPr>
            <p:cNvGrpSpPr/>
            <p:nvPr/>
          </p:nvGrpSpPr>
          <p:grpSpPr>
            <a:xfrm>
              <a:off x="3668506" y="782087"/>
              <a:ext cx="1473677" cy="757698"/>
              <a:chOff x="0" y="0"/>
              <a:chExt cx="929074" cy="812800"/>
            </a:xfrm>
          </p:grpSpPr>
          <p:sp>
            <p:nvSpPr>
              <p:cNvPr id="41" name="Freeform 35">
                <a:extLst>
                  <a:ext uri="{FF2B5EF4-FFF2-40B4-BE49-F238E27FC236}">
                    <a16:creationId xmlns:a16="http://schemas.microsoft.com/office/drawing/2014/main" id="{8745C05F-D731-7F4B-3300-8E9C13CB6473}"/>
                  </a:ext>
                </a:extLst>
              </p:cNvPr>
              <p:cNvSpPr/>
              <p:nvPr/>
            </p:nvSpPr>
            <p:spPr>
              <a:xfrm>
                <a:off x="0" y="0"/>
                <a:ext cx="929074" cy="812800"/>
              </a:xfrm>
              <a:prstGeom prst="rect">
                <a:avLst/>
              </a:prstGeom>
              <a:solidFill>
                <a:srgbClr val="38B6FF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42" name="TextBox 36">
                <a:extLst>
                  <a:ext uri="{FF2B5EF4-FFF2-40B4-BE49-F238E27FC236}">
                    <a16:creationId xmlns:a16="http://schemas.microsoft.com/office/drawing/2014/main" id="{054481B8-A886-F310-43A6-A3E2A6977A95}"/>
                  </a:ext>
                </a:extLst>
              </p:cNvPr>
              <p:cNvSpPr txBox="1"/>
              <p:nvPr/>
            </p:nvSpPr>
            <p:spPr>
              <a:xfrm>
                <a:off x="85874" y="87807"/>
                <a:ext cx="754873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0"/>
                  </a:lnSpc>
                  <a:buClrTx/>
                </a:pPr>
                <a:r>
                  <a:rPr lang="en-US" sz="1200" b="1" kern="1200" dirty="0" err="1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Bật</a:t>
                </a:r>
                <a:r>
                  <a:rPr lang="en-US" sz="1200" b="1" kern="1200" dirty="0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 Contactor</a:t>
                </a:r>
              </a:p>
            </p:txBody>
          </p:sp>
        </p:grpSp>
        <p:sp>
          <p:nvSpPr>
            <p:cNvPr id="43" name="AutoShape 37">
              <a:extLst>
                <a:ext uri="{FF2B5EF4-FFF2-40B4-BE49-F238E27FC236}">
                  <a16:creationId xmlns:a16="http://schemas.microsoft.com/office/drawing/2014/main" id="{C63AFA40-C6D6-D903-9135-0B54CC50473E}"/>
                </a:ext>
              </a:extLst>
            </p:cNvPr>
            <p:cNvSpPr/>
            <p:nvPr/>
          </p:nvSpPr>
          <p:spPr>
            <a:xfrm flipV="1">
              <a:off x="3411318" y="1182482"/>
              <a:ext cx="257175" cy="2034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4" name="AutoShape 37">
              <a:extLst>
                <a:ext uri="{FF2B5EF4-FFF2-40B4-BE49-F238E27FC236}">
                  <a16:creationId xmlns:a16="http://schemas.microsoft.com/office/drawing/2014/main" id="{C34D9CAB-B40A-F633-74DB-C7E8F45AB797}"/>
                </a:ext>
              </a:extLst>
            </p:cNvPr>
            <p:cNvSpPr/>
            <p:nvPr/>
          </p:nvSpPr>
          <p:spPr>
            <a:xfrm flipV="1">
              <a:off x="1643339" y="1176644"/>
              <a:ext cx="257175" cy="2034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 sz="280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A174A3A-D9A2-BAEB-75F9-68C10D3EE2EA}"/>
                </a:ext>
              </a:extLst>
            </p:cNvPr>
            <p:cNvCxnSpPr/>
            <p:nvPr/>
          </p:nvCxnSpPr>
          <p:spPr>
            <a:xfrm>
              <a:off x="6609131" y="1202816"/>
              <a:ext cx="37858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BEC828E-723F-4FBD-9DBB-76F597C9E0C9}"/>
                </a:ext>
              </a:extLst>
            </p:cNvPr>
            <p:cNvCxnSpPr/>
            <p:nvPr/>
          </p:nvCxnSpPr>
          <p:spPr>
            <a:xfrm>
              <a:off x="6975685" y="1202816"/>
              <a:ext cx="0" cy="52483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1E67C-D4D9-E731-E1DE-CA3B570869D1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>
              <a:off x="531000" y="1727646"/>
              <a:ext cx="12030" cy="6401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9DC0EE2-5DF1-2201-3044-FAC9CC29FC8A}"/>
                </a:ext>
              </a:extLst>
            </p:cNvPr>
            <p:cNvCxnSpPr>
              <a:cxnSpLocks/>
            </p:cNvCxnSpPr>
            <p:nvPr/>
          </p:nvCxnSpPr>
          <p:spPr>
            <a:xfrm>
              <a:off x="531000" y="1727646"/>
              <a:ext cx="645671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AutoShape 37">
              <a:extLst>
                <a:ext uri="{FF2B5EF4-FFF2-40B4-BE49-F238E27FC236}">
                  <a16:creationId xmlns:a16="http://schemas.microsoft.com/office/drawing/2014/main" id="{B4F67428-79D1-085F-A22B-17805C4671AD}"/>
                </a:ext>
              </a:extLst>
            </p:cNvPr>
            <p:cNvSpPr/>
            <p:nvPr/>
          </p:nvSpPr>
          <p:spPr>
            <a:xfrm flipV="1">
              <a:off x="543030" y="2365808"/>
              <a:ext cx="257175" cy="2034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 sz="280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BD62A79-C429-468E-A18C-0ABF55EF7E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7716" y="1194193"/>
              <a:ext cx="1301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B6FDE12-422A-CD7A-E972-B2A2205B58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5196" y="2358082"/>
              <a:ext cx="474083" cy="390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EBA0BB5-41DF-1858-2B63-995FC2A39E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9279" y="1219594"/>
              <a:ext cx="0" cy="11384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D3C977E-C4B1-0144-0E0C-3E5DB95E7E0D}"/>
                </a:ext>
              </a:extLst>
            </p:cNvPr>
            <p:cNvSpPr txBox="1"/>
            <p:nvPr/>
          </p:nvSpPr>
          <p:spPr>
            <a:xfrm>
              <a:off x="7514889" y="1567883"/>
              <a:ext cx="1395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Đúng</a:t>
              </a:r>
              <a:endParaRPr lang="en-US" dirty="0"/>
            </a:p>
          </p:txBody>
        </p:sp>
        <p:grpSp>
          <p:nvGrpSpPr>
            <p:cNvPr id="71" name="Group 30">
              <a:extLst>
                <a:ext uri="{FF2B5EF4-FFF2-40B4-BE49-F238E27FC236}">
                  <a16:creationId xmlns:a16="http://schemas.microsoft.com/office/drawing/2014/main" id="{B7D1F47E-21AF-1CD8-7314-C1BE205AABE2}"/>
                </a:ext>
              </a:extLst>
            </p:cNvPr>
            <p:cNvGrpSpPr/>
            <p:nvPr/>
          </p:nvGrpSpPr>
          <p:grpSpPr>
            <a:xfrm>
              <a:off x="5772059" y="3100242"/>
              <a:ext cx="1560396" cy="669379"/>
              <a:chOff x="53549" y="-478097"/>
              <a:chExt cx="928915" cy="688975"/>
            </a:xfrm>
          </p:grpSpPr>
          <p:sp>
            <p:nvSpPr>
              <p:cNvPr id="72" name="Freeform 31">
                <a:extLst>
                  <a:ext uri="{FF2B5EF4-FFF2-40B4-BE49-F238E27FC236}">
                    <a16:creationId xmlns:a16="http://schemas.microsoft.com/office/drawing/2014/main" id="{BD0912D0-8837-8264-DB7C-CC0E9C82B881}"/>
                  </a:ext>
                </a:extLst>
              </p:cNvPr>
              <p:cNvSpPr/>
              <p:nvPr/>
            </p:nvSpPr>
            <p:spPr>
              <a:xfrm>
                <a:off x="53549" y="-435608"/>
                <a:ext cx="928915" cy="583529"/>
              </a:xfrm>
              <a:custGeom>
                <a:avLst/>
                <a:gdLst/>
                <a:ahLst/>
                <a:cxnLst/>
                <a:rect l="l" t="t" r="r" b="b"/>
                <a:pathLst>
                  <a:path w="1088698" h="812800">
                    <a:moveTo>
                      <a:pt x="544349" y="0"/>
                    </a:moveTo>
                    <a:cubicBezTo>
                      <a:pt x="243713" y="0"/>
                      <a:pt x="0" y="181951"/>
                      <a:pt x="0" y="406400"/>
                    </a:cubicBezTo>
                    <a:cubicBezTo>
                      <a:pt x="0" y="630849"/>
                      <a:pt x="243713" y="812800"/>
                      <a:pt x="544349" y="812800"/>
                    </a:cubicBezTo>
                    <a:cubicBezTo>
                      <a:pt x="844984" y="812800"/>
                      <a:pt x="1088698" y="630849"/>
                      <a:pt x="1088698" y="406400"/>
                    </a:cubicBezTo>
                    <a:cubicBezTo>
                      <a:pt x="1088698" y="181951"/>
                      <a:pt x="844984" y="0"/>
                      <a:pt x="544349" y="0"/>
                    </a:cubicBezTo>
                    <a:close/>
                  </a:path>
                </a:pathLst>
              </a:custGeom>
              <a:solidFill>
                <a:srgbClr val="38B6FF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sz="2800" dirty="0"/>
              </a:p>
            </p:txBody>
          </p:sp>
          <p:sp>
            <p:nvSpPr>
              <p:cNvPr id="73" name="TextBox 32">
                <a:extLst>
                  <a:ext uri="{FF2B5EF4-FFF2-40B4-BE49-F238E27FC236}">
                    <a16:creationId xmlns:a16="http://schemas.microsoft.com/office/drawing/2014/main" id="{3B95F533-39B2-C8F4-731C-BA62A5D94B92}"/>
                  </a:ext>
                </a:extLst>
              </p:cNvPr>
              <p:cNvSpPr txBox="1"/>
              <p:nvPr/>
            </p:nvSpPr>
            <p:spPr>
              <a:xfrm>
                <a:off x="63242" y="-478097"/>
                <a:ext cx="884567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0"/>
                  </a:lnSpc>
                  <a:buClrTx/>
                </a:pPr>
                <a:r>
                  <a:rPr lang="en-US" sz="1200" b="1" kern="1200" dirty="0" err="1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Kết</a:t>
                </a:r>
                <a:r>
                  <a:rPr lang="en-US" sz="1200" b="1" kern="1200" dirty="0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 </a:t>
                </a:r>
                <a:r>
                  <a:rPr lang="en-US" sz="1200" b="1" kern="1200" dirty="0" err="1">
                    <a:latin typeface="Roboto" panose="02000000000000000000" pitchFamily="2" charset="0"/>
                    <a:ea typeface="Roboto" panose="02000000000000000000" pitchFamily="2" charset="0"/>
                    <a:cs typeface="Canva Sans Bold"/>
                    <a:sym typeface="Canva Sans Bold"/>
                  </a:rPr>
                  <a:t>thúc</a:t>
                </a:r>
                <a:endParaRPr lang="en-US" sz="1200" b="1" kern="1200" dirty="0">
                  <a:latin typeface="Roboto" panose="02000000000000000000" pitchFamily="2" charset="0"/>
                  <a:ea typeface="Roboto" panose="02000000000000000000" pitchFamily="2" charset="0"/>
                  <a:cs typeface="Canva Sans Bold"/>
                  <a:sym typeface="Canva Sans Bold"/>
                </a:endParaRP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026A916-362F-A515-50EA-58588164F0A3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596508" y="2717272"/>
              <a:ext cx="1" cy="4242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3C74592-A9A4-88B5-9BF8-47FA57C92410}"/>
                </a:ext>
              </a:extLst>
            </p:cNvPr>
            <p:cNvSpPr txBox="1"/>
            <p:nvPr/>
          </p:nvSpPr>
          <p:spPr>
            <a:xfrm>
              <a:off x="7148819" y="2626614"/>
              <a:ext cx="1616330" cy="453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Sai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20373B-1BBB-9412-2990-9EFBAF6809AE}"/>
                  </a:ext>
                </a:extLst>
              </p:cNvPr>
              <p:cNvSpPr txBox="1"/>
              <p:nvPr/>
            </p:nvSpPr>
            <p:spPr>
              <a:xfrm>
                <a:off x="1615653" y="4824181"/>
                <a:ext cx="3862138" cy="1417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Khi </a:t>
                </a:r>
                <a:r>
                  <a:rPr lang="en-US" dirty="0" err="1">
                    <a:ea typeface="Cambria Math" panose="02040503050406030204" pitchFamily="18" charset="0"/>
                  </a:rPr>
                  <a:t>hệ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dirty="0" err="1">
                    <a:ea typeface="Cambria Math" panose="02040503050406030204" pitchFamily="18" charset="0"/>
                  </a:rPr>
                  <a:t>cân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dirty="0" err="1">
                    <a:ea typeface="Cambria Math" panose="02040503050406030204" pitchFamily="18" charset="0"/>
                  </a:rPr>
                  <a:t>bằng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=0:</m:t>
                    </m:r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EAB2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EAB2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EAB2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EAB200"/>
                                  </a:solidFill>
                                  <a:latin typeface="Cambria Math" panose="02040503050406030204" pitchFamily="18" charset="0"/>
                                </a:rPr>
                                <m:t>đ</m:t>
                              </m:r>
                              <m:r>
                                <a:rPr lang="en-US" b="1" i="1">
                                  <a:solidFill>
                                    <a:srgbClr val="EAB200"/>
                                  </a:solidFill>
                                  <a:latin typeface="Cambria Math" panose="02040503050406030204" pitchFamily="18" charset="0"/>
                                </a:rPr>
                                <m:t>𝒂𝒊</m:t>
                              </m:r>
                              <m:r>
                                <a:rPr lang="en-US" b="1" i="1">
                                  <a:solidFill>
                                    <a:srgbClr val="EAB2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EAB2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EAB2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EAB200"/>
                                  </a:solidFill>
                                  <a:latin typeface="Cambria Math" panose="02040503050406030204" pitchFamily="18" charset="0"/>
                                </a:rPr>
                                <m:t>𝒉𝒈𝒕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rgbClr val="EAB2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EAB2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EAB2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EAB2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EAB2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EAB200"/>
                                  </a:solidFill>
                                  <a:latin typeface="Cambria Math" panose="02040503050406030204" pitchFamily="18" charset="0"/>
                                </a:rPr>
                                <m:t>đ</m:t>
                              </m:r>
                              <m:r>
                                <a:rPr lang="en-US" b="1" i="1">
                                  <a:solidFill>
                                    <a:srgbClr val="EAB200"/>
                                  </a:solidFill>
                                  <a:latin typeface="Cambria Math" panose="02040503050406030204" pitchFamily="18" charset="0"/>
                                </a:rPr>
                                <m:t>𝒂𝒊</m:t>
                              </m:r>
                              <m:r>
                                <a:rPr lang="en-US" b="1" i="1" smtClean="0">
                                  <a:solidFill>
                                    <a:srgbClr val="EAB2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rgbClr val="EAB2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EAB2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20373B-1BBB-9412-2990-9EFBAF680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53" y="4824181"/>
                <a:ext cx="3862138" cy="1417696"/>
              </a:xfrm>
              <a:prstGeom prst="rect">
                <a:avLst/>
              </a:prstGeom>
              <a:blipFill>
                <a:blip r:embed="rId2"/>
                <a:stretch>
                  <a:fillRect l="-1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FCB5122-7BA3-058B-9218-38905E1A8BB0}"/>
              </a:ext>
            </a:extLst>
          </p:cNvPr>
          <p:cNvSpPr txBox="1"/>
          <p:nvPr/>
        </p:nvSpPr>
        <p:spPr>
          <a:xfrm>
            <a:off x="1402351" y="24426"/>
            <a:ext cx="9778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None/>
            </a:pP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IV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 NGHIỆM XÁC ĐỊNH CÁC THÔNG SỐ CẦN THIẾT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9B38E67-3394-3885-39DC-75D76BFAEF0B}"/>
              </a:ext>
            </a:extLst>
          </p:cNvPr>
          <p:cNvSpPr txBox="1">
            <a:spLocks/>
          </p:cNvSpPr>
          <p:nvPr/>
        </p:nvSpPr>
        <p:spPr>
          <a:xfrm>
            <a:off x="598263" y="411471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vi-VN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tổn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hao ban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9FFFCC2-B4BF-EA37-BEC6-5E42EB0AD8C1}"/>
              </a:ext>
            </a:extLst>
          </p:cNvPr>
          <p:cNvCxnSpPr>
            <a:cxnSpLocks/>
          </p:cNvCxnSpPr>
          <p:nvPr/>
        </p:nvCxnSpPr>
        <p:spPr>
          <a:xfrm>
            <a:off x="67733" y="4351867"/>
            <a:ext cx="1212426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68">
            <a:extLst>
              <a:ext uri="{FF2B5EF4-FFF2-40B4-BE49-F238E27FC236}">
                <a16:creationId xmlns:a16="http://schemas.microsoft.com/office/drawing/2014/main" id="{3C5F432C-5DB7-EDF7-AC52-D235D1A8EE5A}"/>
              </a:ext>
            </a:extLst>
          </p:cNvPr>
          <p:cNvSpPr txBox="1"/>
          <p:nvPr/>
        </p:nvSpPr>
        <p:spPr>
          <a:xfrm>
            <a:off x="2639355" y="4424169"/>
            <a:ext cx="1814734" cy="32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 b="1" i="1" dirty="0" err="1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Xử</a:t>
            </a:r>
            <a:r>
              <a:rPr lang="en-US" sz="1600" b="1" i="1" dirty="0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lý</a:t>
            </a:r>
            <a:r>
              <a:rPr lang="en-US" sz="1600" b="1" i="1" dirty="0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kết</a:t>
            </a:r>
            <a:r>
              <a:rPr lang="en-US" sz="1600" b="1" i="1" dirty="0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Roboto" panose="02000000000000000000" pitchFamily="2" charset="0"/>
                <a:ea typeface="Roboto" panose="02000000000000000000" pitchFamily="2" charset="0"/>
                <a:cs typeface="Canva Sans Bold"/>
                <a:sym typeface="Canva Sans Bold"/>
              </a:rPr>
              <a:t>quả</a:t>
            </a:r>
            <a:endParaRPr lang="en-US" sz="1600" b="1" i="1" dirty="0">
              <a:solidFill>
                <a:srgbClr val="E7191F"/>
              </a:solidFill>
              <a:latin typeface="Roboto" panose="02000000000000000000" pitchFamily="2" charset="0"/>
              <a:ea typeface="Roboto" panose="02000000000000000000" pitchFamily="2" charset="0"/>
              <a:cs typeface="Canva Sans Bold"/>
              <a:sym typeface="Canva Sans Bold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10CED99-BE04-9090-0BB6-D65CBDFE80B9}"/>
              </a:ext>
            </a:extLst>
          </p:cNvPr>
          <p:cNvGrpSpPr/>
          <p:nvPr/>
        </p:nvGrpSpPr>
        <p:grpSpPr>
          <a:xfrm>
            <a:off x="9257992" y="960471"/>
            <a:ext cx="2799454" cy="3251754"/>
            <a:chOff x="7625066" y="1005882"/>
            <a:chExt cx="2799454" cy="3251754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DC7484C-A771-65AA-872D-DA08635AA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5066" y="1005882"/>
              <a:ext cx="2796633" cy="167588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B2C00EF-7D1B-EAE0-7D66-3880F2821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709" y="2591588"/>
              <a:ext cx="2775811" cy="1666048"/>
            </a:xfrm>
            <a:prstGeom prst="rect">
              <a:avLst/>
            </a:prstGeom>
          </p:spPr>
        </p:pic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D0FD0C2-6A2B-79C9-0F57-DDC6E2CA83D5}"/>
              </a:ext>
            </a:extLst>
          </p:cNvPr>
          <p:cNvCxnSpPr>
            <a:cxnSpLocks/>
          </p:cNvCxnSpPr>
          <p:nvPr/>
        </p:nvCxnSpPr>
        <p:spPr>
          <a:xfrm flipV="1">
            <a:off x="7754010" y="2643237"/>
            <a:ext cx="1021252" cy="108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0956A29-9AA7-87B9-7E75-29341BAAC806}"/>
              </a:ext>
            </a:extLst>
          </p:cNvPr>
          <p:cNvSpPr txBox="1"/>
          <p:nvPr/>
        </p:nvSpPr>
        <p:spPr>
          <a:xfrm>
            <a:off x="7513064" y="1546141"/>
            <a:ext cx="179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lide Number Placeholder 68">
            <a:extLst>
              <a:ext uri="{FF2B5EF4-FFF2-40B4-BE49-F238E27FC236}">
                <a16:creationId xmlns:a16="http://schemas.microsoft.com/office/drawing/2014/main" id="{39224377-3C82-A3D8-6ECA-F81769C3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60E371-A08A-1C6F-B586-B56A24A90EB9}"/>
                  </a:ext>
                </a:extLst>
              </p:cNvPr>
              <p:cNvSpPr txBox="1"/>
              <p:nvPr/>
            </p:nvSpPr>
            <p:spPr>
              <a:xfrm>
                <a:off x="92489" y="5271558"/>
                <a:ext cx="16024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60E371-A08A-1C6F-B586-B56A24A90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9" y="5271558"/>
                <a:ext cx="160246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165AC2-95F2-B879-E5F9-F2CE6A61780E}"/>
                  </a:ext>
                </a:extLst>
              </p:cNvPr>
              <p:cNvSpPr txBox="1"/>
              <p:nvPr/>
            </p:nvSpPr>
            <p:spPr>
              <a:xfrm>
                <a:off x="-122593" y="5681591"/>
                <a:ext cx="22155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=0,0362</m:t>
                    </m:r>
                  </m:oMath>
                </a14:m>
                <a:r>
                  <a:rPr lang="en-US" dirty="0"/>
                  <a:t>*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165AC2-95F2-B879-E5F9-F2CE6A617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593" y="5681591"/>
                <a:ext cx="2215595" cy="369332"/>
              </a:xfrm>
              <a:prstGeom prst="rect">
                <a:avLst/>
              </a:prstGeom>
              <a:blipFill>
                <a:blip r:embed="rId7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62C0AA3-FA5E-492F-C6DB-A2EE0C056C04}"/>
              </a:ext>
            </a:extLst>
          </p:cNvPr>
          <p:cNvSpPr txBox="1"/>
          <p:nvPr/>
        </p:nvSpPr>
        <p:spPr>
          <a:xfrm>
            <a:off x="-95684" y="6334780"/>
            <a:ext cx="48704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*Tham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Mô</a:t>
            </a:r>
            <a:r>
              <a:rPr lang="en-US" sz="1400" i="1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hình</a:t>
            </a:r>
            <a:r>
              <a:rPr lang="en-US" sz="1400" i="1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hóa</a:t>
            </a:r>
            <a:r>
              <a:rPr lang="en-US" sz="1400" i="1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và</a:t>
            </a:r>
            <a:r>
              <a:rPr lang="en-US" sz="1400" i="1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thực</a:t>
            </a:r>
            <a:r>
              <a:rPr lang="en-US" sz="1400" i="1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nghiệm</a:t>
            </a:r>
            <a:r>
              <a:rPr lang="en-US" sz="1400" i="1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xác</a:t>
            </a:r>
            <a:r>
              <a:rPr lang="en-US" sz="1400" i="1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định</a:t>
            </a:r>
            <a:r>
              <a:rPr lang="en-US" sz="1400" i="1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thông</a:t>
            </a:r>
            <a:r>
              <a:rPr lang="en-US" sz="1400" i="1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số</a:t>
            </a:r>
            <a:r>
              <a:rPr lang="en-US" sz="1400" i="1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motor DC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08A6FD-F4D8-FE89-9699-2586D84C9B9F}"/>
              </a:ext>
            </a:extLst>
          </p:cNvPr>
          <p:cNvSpPr txBox="1"/>
          <p:nvPr/>
        </p:nvSpPr>
        <p:spPr>
          <a:xfrm>
            <a:off x="5336415" y="4824181"/>
            <a:ext cx="1703071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  <a:sym typeface="Canva Sans Bold"/>
              </a:rPr>
              <a:t>Phương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  <a:sym typeface="Canva Sans Bold"/>
              </a:rPr>
              <a:t>pháp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  <a:sym typeface="Canva Sans Bold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  <a:sym typeface="Canva Sans Bold"/>
              </a:rPr>
              <a:t>bình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  <a:sym typeface="Canva Sans Bold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  <a:sym typeface="Canva Sans Bold"/>
              </a:rPr>
              <a:t>phương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  <a:sym typeface="Canva Sans Bold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  <a:sym typeface="Canva Sans Bold"/>
              </a:rPr>
              <a:t>cực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  <a:sym typeface="Canva Sans Bold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  <a:sym typeface="Canva Sans Bold"/>
              </a:rPr>
              <a:t>tiểu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  <a:sym typeface="Canva Sans Bold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753EE89-9377-7A38-AF75-199C95B93F12}"/>
              </a:ext>
            </a:extLst>
          </p:cNvPr>
          <p:cNvCxnSpPr>
            <a:cxnSpLocks/>
          </p:cNvCxnSpPr>
          <p:nvPr/>
        </p:nvCxnSpPr>
        <p:spPr>
          <a:xfrm flipV="1">
            <a:off x="5631715" y="5654173"/>
            <a:ext cx="1021252" cy="108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5F418-EA3F-D16B-E7F1-19F644C08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955" y="4719117"/>
            <a:ext cx="4052224" cy="18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73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8">
            <a:extLst>
              <a:ext uri="{FF2B5EF4-FFF2-40B4-BE49-F238E27FC236}">
                <a16:creationId xmlns:a16="http://schemas.microsoft.com/office/drawing/2014/main" id="{DADDB040-F161-DC88-916B-C989673C01D9}"/>
              </a:ext>
            </a:extLst>
          </p:cNvPr>
          <p:cNvSpPr txBox="1"/>
          <p:nvPr/>
        </p:nvSpPr>
        <p:spPr>
          <a:xfrm>
            <a:off x="1223313" y="936641"/>
            <a:ext cx="4951911" cy="32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Quy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trình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thả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trôi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 -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Coastdown</a:t>
            </a:r>
            <a:endParaRPr lang="en-US" sz="1600" b="1" i="1" dirty="0">
              <a:solidFill>
                <a:srgbClr val="E7191F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  <a:sym typeface="Canva Sans Bold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B89727D-F9FE-434F-4D47-2C037CAB0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042" y="4392312"/>
            <a:ext cx="2220731" cy="1143023"/>
          </a:xfrm>
          <a:prstGeom prst="rect">
            <a:avLst/>
          </a:prstGeom>
        </p:spPr>
      </p:pic>
      <p:sp>
        <p:nvSpPr>
          <p:cNvPr id="57" name="TextBox 68">
            <a:extLst>
              <a:ext uri="{FF2B5EF4-FFF2-40B4-BE49-F238E27FC236}">
                <a16:creationId xmlns:a16="http://schemas.microsoft.com/office/drawing/2014/main" id="{D9359799-3A90-5900-B825-C901DC63635E}"/>
              </a:ext>
            </a:extLst>
          </p:cNvPr>
          <p:cNvSpPr txBox="1"/>
          <p:nvPr/>
        </p:nvSpPr>
        <p:spPr>
          <a:xfrm>
            <a:off x="508229" y="3844824"/>
            <a:ext cx="6072829" cy="32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Phương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pháp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tính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 Momen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quán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tính</a:t>
            </a:r>
            <a:endParaRPr lang="en-US" sz="1600" b="1" i="1" dirty="0">
              <a:solidFill>
                <a:srgbClr val="E7191F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  <a:sym typeface="Canva Sans Bold"/>
            </a:endParaRPr>
          </a:p>
        </p:txBody>
      </p:sp>
      <p:pic>
        <p:nvPicPr>
          <p:cNvPr id="58" name="Picture 57" descr="A graph of a function&#10;&#10;Description automatically generated">
            <a:extLst>
              <a:ext uri="{FF2B5EF4-FFF2-40B4-BE49-F238E27FC236}">
                <a16:creationId xmlns:a16="http://schemas.microsoft.com/office/drawing/2014/main" id="{D9E9FEA9-8E0E-DA54-DE0A-C5D7C3D60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37" y="4346919"/>
            <a:ext cx="2918460" cy="240792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TextBox 68">
            <a:extLst>
              <a:ext uri="{FF2B5EF4-FFF2-40B4-BE49-F238E27FC236}">
                <a16:creationId xmlns:a16="http://schemas.microsoft.com/office/drawing/2014/main" id="{A2D8891C-8718-397D-3971-ACFC273CE0E5}"/>
              </a:ext>
            </a:extLst>
          </p:cNvPr>
          <p:cNvSpPr txBox="1"/>
          <p:nvPr/>
        </p:nvSpPr>
        <p:spPr>
          <a:xfrm>
            <a:off x="1098865" y="6493243"/>
            <a:ext cx="2220731" cy="247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2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Tích</a:t>
            </a:r>
            <a:r>
              <a:rPr lang="en-US" sz="12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 </a:t>
            </a:r>
            <a:r>
              <a:rPr lang="en-US" sz="12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phân</a:t>
            </a:r>
            <a:r>
              <a:rPr lang="en-US" sz="12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 </a:t>
            </a:r>
            <a:r>
              <a:rPr lang="en-US" sz="12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hình</a:t>
            </a:r>
            <a:r>
              <a:rPr lang="en-US" sz="12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 thang</a:t>
            </a:r>
          </a:p>
        </p:txBody>
      </p:sp>
      <p:grpSp>
        <p:nvGrpSpPr>
          <p:cNvPr id="64" name="Group 5">
            <a:extLst>
              <a:ext uri="{FF2B5EF4-FFF2-40B4-BE49-F238E27FC236}">
                <a16:creationId xmlns:a16="http://schemas.microsoft.com/office/drawing/2014/main" id="{B83DDCAB-83D0-2219-F902-00DDF00077AE}"/>
              </a:ext>
            </a:extLst>
          </p:cNvPr>
          <p:cNvGrpSpPr/>
          <p:nvPr/>
        </p:nvGrpSpPr>
        <p:grpSpPr>
          <a:xfrm>
            <a:off x="2117150" y="2689753"/>
            <a:ext cx="1216386" cy="825686"/>
            <a:chOff x="0" y="0"/>
            <a:chExt cx="1088698" cy="916336"/>
          </a:xfrm>
        </p:grpSpPr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1F31407A-B8E7-30ED-FC55-921F7A2FF454}"/>
                </a:ext>
              </a:extLst>
            </p:cNvPr>
            <p:cNvSpPr/>
            <p:nvPr/>
          </p:nvSpPr>
          <p:spPr>
            <a:xfrm>
              <a:off x="0" y="0"/>
              <a:ext cx="1088698" cy="916336"/>
            </a:xfrm>
            <a:prstGeom prst="rect">
              <a:avLst/>
            </a:prstGeom>
            <a:solidFill>
              <a:srgbClr val="38B6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7">
              <a:extLst>
                <a:ext uri="{FF2B5EF4-FFF2-40B4-BE49-F238E27FC236}">
                  <a16:creationId xmlns:a16="http://schemas.microsoft.com/office/drawing/2014/main" id="{F4ACE499-DF1C-95D4-5D8F-BDED3E1B563B}"/>
                </a:ext>
              </a:extLst>
            </p:cNvPr>
            <p:cNvSpPr txBox="1"/>
            <p:nvPr/>
          </p:nvSpPr>
          <p:spPr>
            <a:xfrm>
              <a:off x="51032" y="71619"/>
              <a:ext cx="986634" cy="773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  <a:buClrTx/>
              </a:pP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Bấm</a:t>
              </a: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</a:t>
              </a: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ngắt</a:t>
              </a: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Contactor</a:t>
              </a:r>
            </a:p>
          </p:txBody>
        </p:sp>
      </p:grpSp>
      <p:sp>
        <p:nvSpPr>
          <p:cNvPr id="67" name="AutoShape 14">
            <a:extLst>
              <a:ext uri="{FF2B5EF4-FFF2-40B4-BE49-F238E27FC236}">
                <a16:creationId xmlns:a16="http://schemas.microsoft.com/office/drawing/2014/main" id="{DECC8F83-2971-820A-F6CC-545C3914E449}"/>
              </a:ext>
            </a:extLst>
          </p:cNvPr>
          <p:cNvSpPr/>
          <p:nvPr/>
        </p:nvSpPr>
        <p:spPr>
          <a:xfrm>
            <a:off x="3333536" y="3092811"/>
            <a:ext cx="216671" cy="0"/>
          </a:xfrm>
          <a:prstGeom prst="line">
            <a:avLst/>
          </a:prstGeom>
          <a:ln w="127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8" name="Group 17">
            <a:extLst>
              <a:ext uri="{FF2B5EF4-FFF2-40B4-BE49-F238E27FC236}">
                <a16:creationId xmlns:a16="http://schemas.microsoft.com/office/drawing/2014/main" id="{DB13C435-8F4D-29DC-E2F2-2898B9D9A0E0}"/>
              </a:ext>
            </a:extLst>
          </p:cNvPr>
          <p:cNvGrpSpPr/>
          <p:nvPr/>
        </p:nvGrpSpPr>
        <p:grpSpPr>
          <a:xfrm>
            <a:off x="5555245" y="1506579"/>
            <a:ext cx="1213250" cy="770391"/>
            <a:chOff x="0" y="0"/>
            <a:chExt cx="1070024" cy="812800"/>
          </a:xfrm>
        </p:grpSpPr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A1A0ED68-AD5A-3608-89A9-7CA406077230}"/>
                </a:ext>
              </a:extLst>
            </p:cNvPr>
            <p:cNvSpPr/>
            <p:nvPr/>
          </p:nvSpPr>
          <p:spPr>
            <a:xfrm>
              <a:off x="0" y="0"/>
              <a:ext cx="1070024" cy="812800"/>
            </a:xfrm>
            <a:prstGeom prst="rect">
              <a:avLst/>
            </a:prstGeom>
            <a:solidFill>
              <a:srgbClr val="38B6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TextBox 19">
              <a:extLst>
                <a:ext uri="{FF2B5EF4-FFF2-40B4-BE49-F238E27FC236}">
                  <a16:creationId xmlns:a16="http://schemas.microsoft.com/office/drawing/2014/main" id="{47A6C4A9-0E4D-6ED9-ECDE-0F31832C1E12}"/>
                </a:ext>
              </a:extLst>
            </p:cNvPr>
            <p:cNvSpPr txBox="1"/>
            <p:nvPr/>
          </p:nvSpPr>
          <p:spPr>
            <a:xfrm>
              <a:off x="68651" y="82533"/>
              <a:ext cx="932723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  <a:buClrTx/>
              </a:pP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Tăng</a:t>
              </a: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</a:t>
              </a: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dần</a:t>
              </a: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</a:t>
              </a: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điện</a:t>
              </a: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</a:t>
              </a: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áp</a:t>
              </a: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V </a:t>
              </a: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lên</a:t>
              </a:r>
              <a:endParaRPr lang="en-US" sz="1200" b="1" kern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endParaRPr>
            </a:p>
          </p:txBody>
        </p:sp>
      </p:grpSp>
      <p:sp>
        <p:nvSpPr>
          <p:cNvPr id="71" name="AutoShape 21">
            <a:extLst>
              <a:ext uri="{FF2B5EF4-FFF2-40B4-BE49-F238E27FC236}">
                <a16:creationId xmlns:a16="http://schemas.microsoft.com/office/drawing/2014/main" id="{A99C0856-608B-A5C3-AA2C-B27E1EEE6B57}"/>
              </a:ext>
            </a:extLst>
          </p:cNvPr>
          <p:cNvSpPr/>
          <p:nvPr/>
        </p:nvSpPr>
        <p:spPr>
          <a:xfrm>
            <a:off x="1900945" y="3084649"/>
            <a:ext cx="205513" cy="0"/>
          </a:xfrm>
          <a:prstGeom prst="line">
            <a:avLst/>
          </a:prstGeom>
          <a:ln w="127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2" name="Group 24">
            <a:extLst>
              <a:ext uri="{FF2B5EF4-FFF2-40B4-BE49-F238E27FC236}">
                <a16:creationId xmlns:a16="http://schemas.microsoft.com/office/drawing/2014/main" id="{B81B4B18-0ACA-39FD-6857-B4D6F32E1898}"/>
              </a:ext>
            </a:extLst>
          </p:cNvPr>
          <p:cNvGrpSpPr/>
          <p:nvPr/>
        </p:nvGrpSpPr>
        <p:grpSpPr>
          <a:xfrm>
            <a:off x="977884" y="2675930"/>
            <a:ext cx="967511" cy="805594"/>
            <a:chOff x="0" y="0"/>
            <a:chExt cx="995837" cy="812800"/>
          </a:xfrm>
        </p:grpSpPr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2F5BB040-A5A3-A4F2-FA73-E56EF50F465B}"/>
                </a:ext>
              </a:extLst>
            </p:cNvPr>
            <p:cNvSpPr/>
            <p:nvPr/>
          </p:nvSpPr>
          <p:spPr>
            <a:xfrm>
              <a:off x="0" y="0"/>
              <a:ext cx="975290" cy="812800"/>
            </a:xfrm>
            <a:prstGeom prst="rect">
              <a:avLst/>
            </a:prstGeom>
            <a:solidFill>
              <a:srgbClr val="38B6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26">
              <a:extLst>
                <a:ext uri="{FF2B5EF4-FFF2-40B4-BE49-F238E27FC236}">
                  <a16:creationId xmlns:a16="http://schemas.microsoft.com/office/drawing/2014/main" id="{6AA9CAF2-A1AB-5E69-D859-862B5BF7E892}"/>
                </a:ext>
              </a:extLst>
            </p:cNvPr>
            <p:cNvSpPr txBox="1"/>
            <p:nvPr/>
          </p:nvSpPr>
          <p:spPr>
            <a:xfrm>
              <a:off x="28289" y="64002"/>
              <a:ext cx="967548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  <a:buClrTx/>
              </a:pPr>
              <a:r>
                <a:rPr lang="en-US" sz="1200" b="1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Đợi</a:t>
              </a:r>
              <a:r>
                <a:rPr lang="en-US" sz="1200" b="1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</a:t>
              </a:r>
              <a:r>
                <a:rPr lang="en-US" sz="1200" b="1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hệ</a:t>
              </a:r>
              <a:r>
                <a:rPr lang="en-US" sz="1200" b="1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</a:t>
              </a:r>
              <a:r>
                <a:rPr lang="en-US" sz="1200" b="1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ổn</a:t>
              </a:r>
              <a:r>
                <a:rPr lang="en-US" sz="1200" b="1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</a:t>
              </a:r>
              <a:r>
                <a:rPr lang="en-US" sz="1200" b="1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định</a:t>
              </a:r>
              <a:endParaRPr lang="en-US" sz="1200" b="1" kern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endParaRPr>
            </a:p>
          </p:txBody>
        </p:sp>
      </p:grpSp>
      <p:grpSp>
        <p:nvGrpSpPr>
          <p:cNvPr id="75" name="Group 30">
            <a:extLst>
              <a:ext uri="{FF2B5EF4-FFF2-40B4-BE49-F238E27FC236}">
                <a16:creationId xmlns:a16="http://schemas.microsoft.com/office/drawing/2014/main" id="{4FF9324E-0F6D-D333-2C14-2654F6758059}"/>
              </a:ext>
            </a:extLst>
          </p:cNvPr>
          <p:cNvGrpSpPr/>
          <p:nvPr/>
        </p:nvGrpSpPr>
        <p:grpSpPr>
          <a:xfrm>
            <a:off x="3541769" y="2763426"/>
            <a:ext cx="1755886" cy="687479"/>
            <a:chOff x="0" y="0"/>
            <a:chExt cx="1088698" cy="812800"/>
          </a:xfrm>
        </p:grpSpPr>
        <p:sp>
          <p:nvSpPr>
            <p:cNvPr id="76" name="Freeform 31">
              <a:extLst>
                <a:ext uri="{FF2B5EF4-FFF2-40B4-BE49-F238E27FC236}">
                  <a16:creationId xmlns:a16="http://schemas.microsoft.com/office/drawing/2014/main" id="{E67F9029-4765-1FD9-1A91-FDA4BCE4AF90}"/>
                </a:ext>
              </a:extLst>
            </p:cNvPr>
            <p:cNvSpPr/>
            <p:nvPr/>
          </p:nvSpPr>
          <p:spPr>
            <a:xfrm>
              <a:off x="0" y="0"/>
              <a:ext cx="1088698" cy="812800"/>
            </a:xfrm>
            <a:prstGeom prst="diamond">
              <a:avLst/>
            </a:prstGeom>
            <a:solidFill>
              <a:srgbClr val="38B6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Box 32">
              <a:extLst>
                <a:ext uri="{FF2B5EF4-FFF2-40B4-BE49-F238E27FC236}">
                  <a16:creationId xmlns:a16="http://schemas.microsoft.com/office/drawing/2014/main" id="{7F8DBD8C-3C0F-B8DC-1F5D-792F581112B9}"/>
                </a:ext>
              </a:extLst>
            </p:cNvPr>
            <p:cNvSpPr txBox="1"/>
            <p:nvPr/>
          </p:nvSpPr>
          <p:spPr>
            <a:xfrm>
              <a:off x="102065" y="47625"/>
              <a:ext cx="884567" cy="688975"/>
            </a:xfrm>
            <a:prstGeom prst="diamond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  <a:buClrTx/>
              </a:pPr>
              <a:r>
                <a:rPr lang="en-US" sz="1200" b="1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n = 0</a:t>
              </a:r>
              <a:endParaRPr lang="en-US" sz="1200" b="1" kern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endParaRPr>
            </a:p>
          </p:txBody>
        </p:sp>
      </p:grpSp>
      <p:grpSp>
        <p:nvGrpSpPr>
          <p:cNvPr id="78" name="Group 34">
            <a:extLst>
              <a:ext uri="{FF2B5EF4-FFF2-40B4-BE49-F238E27FC236}">
                <a16:creationId xmlns:a16="http://schemas.microsoft.com/office/drawing/2014/main" id="{EAEF3F1B-5B31-CEBD-A73D-C47EC5EF2810}"/>
              </a:ext>
            </a:extLst>
          </p:cNvPr>
          <p:cNvGrpSpPr/>
          <p:nvPr/>
        </p:nvGrpSpPr>
        <p:grpSpPr>
          <a:xfrm>
            <a:off x="2071394" y="1504789"/>
            <a:ext cx="1473677" cy="757698"/>
            <a:chOff x="0" y="0"/>
            <a:chExt cx="929074" cy="812800"/>
          </a:xfrm>
        </p:grpSpPr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0932EE4E-EC4B-DDDB-1C34-1A0E6D1019E0}"/>
                </a:ext>
              </a:extLst>
            </p:cNvPr>
            <p:cNvSpPr/>
            <p:nvPr/>
          </p:nvSpPr>
          <p:spPr>
            <a:xfrm>
              <a:off x="0" y="0"/>
              <a:ext cx="929074" cy="812800"/>
            </a:xfrm>
            <a:prstGeom prst="rect">
              <a:avLst/>
            </a:prstGeom>
            <a:solidFill>
              <a:srgbClr val="38B6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36">
              <a:extLst>
                <a:ext uri="{FF2B5EF4-FFF2-40B4-BE49-F238E27FC236}">
                  <a16:creationId xmlns:a16="http://schemas.microsoft.com/office/drawing/2014/main" id="{91FC150E-0A1D-7E3C-F6AE-92AFD9627680}"/>
                </a:ext>
              </a:extLst>
            </p:cNvPr>
            <p:cNvSpPr txBox="1"/>
            <p:nvPr/>
          </p:nvSpPr>
          <p:spPr>
            <a:xfrm>
              <a:off x="85874" y="87807"/>
              <a:ext cx="754873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  <a:buClrTx/>
              </a:pP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Chạy</a:t>
              </a: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</a:t>
              </a: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chương</a:t>
              </a: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</a:t>
              </a: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trình</a:t>
              </a: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</a:t>
              </a: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điều</a:t>
              </a: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</a:t>
              </a: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khiển</a:t>
              </a:r>
              <a:endParaRPr lang="en-US" sz="1200" b="1" kern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endParaRPr>
            </a:p>
          </p:txBody>
        </p:sp>
      </p:grpSp>
      <p:sp>
        <p:nvSpPr>
          <p:cNvPr id="81" name="AutoShape 37">
            <a:extLst>
              <a:ext uri="{FF2B5EF4-FFF2-40B4-BE49-F238E27FC236}">
                <a16:creationId xmlns:a16="http://schemas.microsoft.com/office/drawing/2014/main" id="{E697D5FE-0782-DCB7-CC82-FA8EDE4810A0}"/>
              </a:ext>
            </a:extLst>
          </p:cNvPr>
          <p:cNvSpPr/>
          <p:nvPr/>
        </p:nvSpPr>
        <p:spPr>
          <a:xfrm flipV="1">
            <a:off x="5297655" y="1867839"/>
            <a:ext cx="257175" cy="2034"/>
          </a:xfrm>
          <a:prstGeom prst="line">
            <a:avLst/>
          </a:prstGeom>
          <a:ln w="127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AutoShape 14">
            <a:extLst>
              <a:ext uri="{FF2B5EF4-FFF2-40B4-BE49-F238E27FC236}">
                <a16:creationId xmlns:a16="http://schemas.microsoft.com/office/drawing/2014/main" id="{48B39C44-212C-72F3-8B66-B4D55613990A}"/>
              </a:ext>
            </a:extLst>
          </p:cNvPr>
          <p:cNvSpPr/>
          <p:nvPr/>
        </p:nvSpPr>
        <p:spPr>
          <a:xfrm flipV="1">
            <a:off x="5304489" y="3122432"/>
            <a:ext cx="354252" cy="0"/>
          </a:xfrm>
          <a:prstGeom prst="line">
            <a:avLst/>
          </a:prstGeom>
          <a:ln w="127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3" name="Group 30">
            <a:extLst>
              <a:ext uri="{FF2B5EF4-FFF2-40B4-BE49-F238E27FC236}">
                <a16:creationId xmlns:a16="http://schemas.microsoft.com/office/drawing/2014/main" id="{7336901E-619A-26A7-3AD5-7553B6484FF9}"/>
              </a:ext>
            </a:extLst>
          </p:cNvPr>
          <p:cNvGrpSpPr/>
          <p:nvPr/>
        </p:nvGrpSpPr>
        <p:grpSpPr>
          <a:xfrm>
            <a:off x="5658743" y="2754522"/>
            <a:ext cx="1828800" cy="789681"/>
            <a:chOff x="0" y="0"/>
            <a:chExt cx="1088698" cy="812800"/>
          </a:xfrm>
        </p:grpSpPr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E559780A-6DF9-BECA-D4C7-D50A320D694D}"/>
                </a:ext>
              </a:extLst>
            </p:cNvPr>
            <p:cNvSpPr/>
            <p:nvPr/>
          </p:nvSpPr>
          <p:spPr>
            <a:xfrm>
              <a:off x="0" y="0"/>
              <a:ext cx="1088698" cy="812800"/>
            </a:xfrm>
            <a:custGeom>
              <a:avLst/>
              <a:gdLst/>
              <a:ahLst/>
              <a:cxnLst/>
              <a:rect l="l" t="t" r="r" b="b"/>
              <a:pathLst>
                <a:path w="1088698" h="812800">
                  <a:moveTo>
                    <a:pt x="544349" y="0"/>
                  </a:moveTo>
                  <a:cubicBezTo>
                    <a:pt x="243713" y="0"/>
                    <a:pt x="0" y="181951"/>
                    <a:pt x="0" y="406400"/>
                  </a:cubicBezTo>
                  <a:cubicBezTo>
                    <a:pt x="0" y="630849"/>
                    <a:pt x="243713" y="812800"/>
                    <a:pt x="544349" y="812800"/>
                  </a:cubicBezTo>
                  <a:cubicBezTo>
                    <a:pt x="844984" y="812800"/>
                    <a:pt x="1088698" y="630849"/>
                    <a:pt x="1088698" y="406400"/>
                  </a:cubicBezTo>
                  <a:cubicBezTo>
                    <a:pt x="1088698" y="181951"/>
                    <a:pt x="844984" y="0"/>
                    <a:pt x="544349" y="0"/>
                  </a:cubicBezTo>
                  <a:close/>
                </a:path>
              </a:pathLst>
            </a:custGeom>
            <a:solidFill>
              <a:srgbClr val="38B6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TextBox 32">
              <a:extLst>
                <a:ext uri="{FF2B5EF4-FFF2-40B4-BE49-F238E27FC236}">
                  <a16:creationId xmlns:a16="http://schemas.microsoft.com/office/drawing/2014/main" id="{E217E3C6-A42B-5608-34BD-2F29B6E461B5}"/>
                </a:ext>
              </a:extLst>
            </p:cNvPr>
            <p:cNvSpPr txBox="1"/>
            <p:nvPr/>
          </p:nvSpPr>
          <p:spPr>
            <a:xfrm>
              <a:off x="102065" y="47625"/>
              <a:ext cx="884567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  <a:buClrTx/>
              </a:pP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Lấy</a:t>
              </a: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</a:t>
              </a: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dữ</a:t>
              </a: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</a:t>
              </a: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liệu</a:t>
              </a: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n </a:t>
              </a: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theo</a:t>
              </a: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</a:t>
              </a: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thời</a:t>
              </a: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</a:t>
              </a: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gian</a:t>
              </a: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. </a:t>
              </a: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Kết</a:t>
              </a: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</a:t>
              </a: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thúc</a:t>
              </a:r>
              <a:endParaRPr lang="en-US" sz="1200" b="1" kern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endParaRPr>
            </a:p>
          </p:txBody>
        </p:sp>
      </p:grpSp>
      <p:grpSp>
        <p:nvGrpSpPr>
          <p:cNvPr id="86" name="Group 34">
            <a:extLst>
              <a:ext uri="{FF2B5EF4-FFF2-40B4-BE49-F238E27FC236}">
                <a16:creationId xmlns:a16="http://schemas.microsoft.com/office/drawing/2014/main" id="{F94555AB-4340-E760-C7B5-45E6EF45E691}"/>
              </a:ext>
            </a:extLst>
          </p:cNvPr>
          <p:cNvGrpSpPr/>
          <p:nvPr/>
        </p:nvGrpSpPr>
        <p:grpSpPr>
          <a:xfrm>
            <a:off x="344019" y="1482644"/>
            <a:ext cx="1473677" cy="757698"/>
            <a:chOff x="0" y="0"/>
            <a:chExt cx="929074" cy="812800"/>
          </a:xfrm>
          <a:solidFill>
            <a:srgbClr val="38B6FF"/>
          </a:solidFill>
        </p:grpSpPr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E9A3F5D3-34B3-826B-A1C2-8EA4221A6D4E}"/>
                </a:ext>
              </a:extLst>
            </p:cNvPr>
            <p:cNvSpPr/>
            <p:nvPr/>
          </p:nvSpPr>
          <p:spPr>
            <a:xfrm>
              <a:off x="0" y="0"/>
              <a:ext cx="929074" cy="812800"/>
            </a:xfrm>
            <a:prstGeom prst="rect">
              <a:avLst/>
            </a:prstGeom>
            <a:grpFill/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TextBox 36">
              <a:extLst>
                <a:ext uri="{FF2B5EF4-FFF2-40B4-BE49-F238E27FC236}">
                  <a16:creationId xmlns:a16="http://schemas.microsoft.com/office/drawing/2014/main" id="{0800D707-C59B-B127-7DB4-100459BEC3E2}"/>
                </a:ext>
              </a:extLst>
            </p:cNvPr>
            <p:cNvSpPr txBox="1"/>
            <p:nvPr/>
          </p:nvSpPr>
          <p:spPr>
            <a:xfrm>
              <a:off x="85874" y="87807"/>
              <a:ext cx="754873" cy="6889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  <a:buClrTx/>
              </a:pP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Calib </a:t>
              </a: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cảm</a:t>
              </a: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</a:t>
              </a: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biến</a:t>
              </a: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</a:t>
              </a: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dòng</a:t>
              </a: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</a:t>
              </a: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và</a:t>
              </a: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</a:t>
              </a: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áp</a:t>
              </a:r>
              <a:endParaRPr lang="en-US" sz="1200" b="1" kern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endParaRPr>
            </a:p>
          </p:txBody>
        </p:sp>
      </p:grpSp>
      <p:grpSp>
        <p:nvGrpSpPr>
          <p:cNvPr id="89" name="Group 34">
            <a:extLst>
              <a:ext uri="{FF2B5EF4-FFF2-40B4-BE49-F238E27FC236}">
                <a16:creationId xmlns:a16="http://schemas.microsoft.com/office/drawing/2014/main" id="{63335461-856C-C4C4-6BC6-3DF04D8E8BEF}"/>
              </a:ext>
            </a:extLst>
          </p:cNvPr>
          <p:cNvGrpSpPr/>
          <p:nvPr/>
        </p:nvGrpSpPr>
        <p:grpSpPr>
          <a:xfrm>
            <a:off x="3827870" y="1487047"/>
            <a:ext cx="1473677" cy="757698"/>
            <a:chOff x="0" y="0"/>
            <a:chExt cx="929074" cy="812800"/>
          </a:xfrm>
        </p:grpSpPr>
        <p:sp>
          <p:nvSpPr>
            <p:cNvPr id="90" name="Freeform 35">
              <a:extLst>
                <a:ext uri="{FF2B5EF4-FFF2-40B4-BE49-F238E27FC236}">
                  <a16:creationId xmlns:a16="http://schemas.microsoft.com/office/drawing/2014/main" id="{EC4FF41A-5974-814F-22A0-9200D79DB258}"/>
                </a:ext>
              </a:extLst>
            </p:cNvPr>
            <p:cNvSpPr/>
            <p:nvPr/>
          </p:nvSpPr>
          <p:spPr>
            <a:xfrm>
              <a:off x="0" y="0"/>
              <a:ext cx="929074" cy="812800"/>
            </a:xfrm>
            <a:prstGeom prst="rect">
              <a:avLst/>
            </a:prstGeom>
            <a:solidFill>
              <a:srgbClr val="38B6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TextBox 36">
              <a:extLst>
                <a:ext uri="{FF2B5EF4-FFF2-40B4-BE49-F238E27FC236}">
                  <a16:creationId xmlns:a16="http://schemas.microsoft.com/office/drawing/2014/main" id="{015612B2-1901-4BC6-1E9D-CE04F3370012}"/>
                </a:ext>
              </a:extLst>
            </p:cNvPr>
            <p:cNvSpPr txBox="1"/>
            <p:nvPr/>
          </p:nvSpPr>
          <p:spPr>
            <a:xfrm>
              <a:off x="85874" y="87807"/>
              <a:ext cx="754873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  <a:buClrTx/>
              </a:pPr>
              <a:r>
                <a:rPr lang="en-US" sz="1200" b="1" kern="1200" dirty="0" err="1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Bật</a:t>
              </a:r>
              <a:r>
                <a:rPr lang="en-US" sz="1200" b="1" kern="1200" dirty="0"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  <a:sym typeface="Canva Sans Bold"/>
                </a:rPr>
                <a:t> Contactor</a:t>
              </a:r>
            </a:p>
          </p:txBody>
        </p:sp>
      </p:grpSp>
      <p:sp>
        <p:nvSpPr>
          <p:cNvPr id="92" name="AutoShape 37">
            <a:extLst>
              <a:ext uri="{FF2B5EF4-FFF2-40B4-BE49-F238E27FC236}">
                <a16:creationId xmlns:a16="http://schemas.microsoft.com/office/drawing/2014/main" id="{5F83806F-24AE-F770-0436-B367EC207EF7}"/>
              </a:ext>
            </a:extLst>
          </p:cNvPr>
          <p:cNvSpPr/>
          <p:nvPr/>
        </p:nvSpPr>
        <p:spPr>
          <a:xfrm flipV="1">
            <a:off x="3570682" y="1887442"/>
            <a:ext cx="257175" cy="2034"/>
          </a:xfrm>
          <a:prstGeom prst="line">
            <a:avLst/>
          </a:prstGeom>
          <a:ln w="127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AutoShape 37">
            <a:extLst>
              <a:ext uri="{FF2B5EF4-FFF2-40B4-BE49-F238E27FC236}">
                <a16:creationId xmlns:a16="http://schemas.microsoft.com/office/drawing/2014/main" id="{4CBECC82-4FE7-8C9F-C33B-8FDC7A36FA1A}"/>
              </a:ext>
            </a:extLst>
          </p:cNvPr>
          <p:cNvSpPr/>
          <p:nvPr/>
        </p:nvSpPr>
        <p:spPr>
          <a:xfrm flipV="1">
            <a:off x="1802703" y="1881604"/>
            <a:ext cx="257175" cy="2034"/>
          </a:xfrm>
          <a:prstGeom prst="line">
            <a:avLst/>
          </a:prstGeom>
          <a:ln w="127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90FE134-141D-3345-F396-09D5F88F7027}"/>
              </a:ext>
            </a:extLst>
          </p:cNvPr>
          <p:cNvCxnSpPr/>
          <p:nvPr/>
        </p:nvCxnSpPr>
        <p:spPr>
          <a:xfrm>
            <a:off x="6768495" y="1907776"/>
            <a:ext cx="37858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F7003B4-7304-66DC-4F9B-56878E9D04B1}"/>
              </a:ext>
            </a:extLst>
          </p:cNvPr>
          <p:cNvCxnSpPr/>
          <p:nvPr/>
        </p:nvCxnSpPr>
        <p:spPr>
          <a:xfrm>
            <a:off x="7135049" y="1907776"/>
            <a:ext cx="0" cy="5248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F9B438E-01DA-27DC-28EA-A2BB362A8403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690364" y="2432606"/>
            <a:ext cx="12030" cy="6401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CBCE99B-59E9-F0FF-1880-0C67EE6526C0}"/>
              </a:ext>
            </a:extLst>
          </p:cNvPr>
          <p:cNvCxnSpPr>
            <a:cxnSpLocks/>
          </p:cNvCxnSpPr>
          <p:nvPr/>
        </p:nvCxnSpPr>
        <p:spPr>
          <a:xfrm>
            <a:off x="690364" y="2432606"/>
            <a:ext cx="64567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AutoShape 37">
            <a:extLst>
              <a:ext uri="{FF2B5EF4-FFF2-40B4-BE49-F238E27FC236}">
                <a16:creationId xmlns:a16="http://schemas.microsoft.com/office/drawing/2014/main" id="{7C7C05A4-5589-89B4-4581-B2072E745785}"/>
              </a:ext>
            </a:extLst>
          </p:cNvPr>
          <p:cNvSpPr/>
          <p:nvPr/>
        </p:nvSpPr>
        <p:spPr>
          <a:xfrm flipV="1">
            <a:off x="702394" y="3070768"/>
            <a:ext cx="257175" cy="2034"/>
          </a:xfrm>
          <a:prstGeom prst="line">
            <a:avLst/>
          </a:prstGeom>
          <a:ln w="127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A286D22-09B0-67D0-2E45-CE0E56DE7D5A}"/>
              </a:ext>
            </a:extLst>
          </p:cNvPr>
          <p:cNvSpPr txBox="1"/>
          <p:nvPr/>
        </p:nvSpPr>
        <p:spPr>
          <a:xfrm>
            <a:off x="5037131" y="2652818"/>
            <a:ext cx="13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Đúng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AutoShape 14">
            <a:extLst>
              <a:ext uri="{FF2B5EF4-FFF2-40B4-BE49-F238E27FC236}">
                <a16:creationId xmlns:a16="http://schemas.microsoft.com/office/drawing/2014/main" id="{6844DD33-BFB4-2774-FC01-25B00B9C75C4}"/>
              </a:ext>
            </a:extLst>
          </p:cNvPr>
          <p:cNvSpPr/>
          <p:nvPr/>
        </p:nvSpPr>
        <p:spPr>
          <a:xfrm flipV="1">
            <a:off x="3422455" y="3165049"/>
            <a:ext cx="1" cy="350390"/>
          </a:xfrm>
          <a:prstGeom prst="line">
            <a:avLst/>
          </a:prstGeom>
          <a:ln>
            <a:headEnd type="none" w="sm" len="sm"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6EFEAA-977C-CAD6-CF54-FC1A2F2B6AD6}"/>
              </a:ext>
            </a:extLst>
          </p:cNvPr>
          <p:cNvCxnSpPr>
            <a:cxnSpLocks/>
          </p:cNvCxnSpPr>
          <p:nvPr/>
        </p:nvCxnSpPr>
        <p:spPr>
          <a:xfrm>
            <a:off x="3417608" y="3534198"/>
            <a:ext cx="1006078" cy="170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D8215AE-E944-D60E-3151-179B8C6D7ED7}"/>
              </a:ext>
            </a:extLst>
          </p:cNvPr>
          <p:cNvCxnSpPr>
            <a:cxnSpLocks/>
          </p:cNvCxnSpPr>
          <p:nvPr/>
        </p:nvCxnSpPr>
        <p:spPr>
          <a:xfrm>
            <a:off x="4415735" y="3433456"/>
            <a:ext cx="3976" cy="1007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B1E0415-5C12-1B38-BDA0-66C087B23954}"/>
              </a:ext>
            </a:extLst>
          </p:cNvPr>
          <p:cNvSpPr txBox="1"/>
          <p:nvPr/>
        </p:nvSpPr>
        <p:spPr>
          <a:xfrm>
            <a:off x="1402351" y="24426"/>
            <a:ext cx="9778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None/>
            </a:pP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IV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 NGHIỆM XÁC ĐỊNH CÁC THÔNG SỐ CẦN THIẾT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8ADBDD8-8C65-636E-6CFB-C487D66F44EE}"/>
              </a:ext>
            </a:extLst>
          </p:cNvPr>
          <p:cNvSpPr txBox="1">
            <a:spLocks/>
          </p:cNvSpPr>
          <p:nvPr/>
        </p:nvSpPr>
        <p:spPr>
          <a:xfrm>
            <a:off x="598263" y="411471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.2 </a:t>
            </a:r>
            <a:r>
              <a:rPr lang="vi-VN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Xác định quán tính tương đương từng cụm </a:t>
            </a:r>
            <a:endParaRPr lang="en-US" sz="2000" b="1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5E565E9-5AFF-255A-F7B6-487D2F01C163}"/>
              </a:ext>
            </a:extLst>
          </p:cNvPr>
          <p:cNvGrpSpPr/>
          <p:nvPr/>
        </p:nvGrpSpPr>
        <p:grpSpPr>
          <a:xfrm>
            <a:off x="9467777" y="936641"/>
            <a:ext cx="2590223" cy="3167281"/>
            <a:chOff x="8969584" y="1529978"/>
            <a:chExt cx="2245184" cy="29671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098B40-7364-6C59-520F-CFD4283DC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9584" y="1529978"/>
              <a:ext cx="2245184" cy="147221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F8E037-8C74-7FF3-7087-E463E9C7E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9584" y="3024901"/>
              <a:ext cx="2244532" cy="1472214"/>
            </a:xfrm>
            <a:prstGeom prst="rect">
              <a:avLst/>
            </a:prstGeom>
          </p:spPr>
        </p:pic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FE7036-D372-BB07-5E52-9F726F852D62}"/>
              </a:ext>
            </a:extLst>
          </p:cNvPr>
          <p:cNvCxnSpPr>
            <a:cxnSpLocks/>
          </p:cNvCxnSpPr>
          <p:nvPr/>
        </p:nvCxnSpPr>
        <p:spPr>
          <a:xfrm flipV="1">
            <a:off x="7917173" y="2625892"/>
            <a:ext cx="1021252" cy="108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C29EE00-5DE2-B8D6-039D-BAD1DB603D1F}"/>
              </a:ext>
            </a:extLst>
          </p:cNvPr>
          <p:cNvSpPr txBox="1"/>
          <p:nvPr/>
        </p:nvSpPr>
        <p:spPr>
          <a:xfrm>
            <a:off x="7527924" y="1754740"/>
            <a:ext cx="179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08F3EC-A0B4-2CA0-7746-89B580029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0727" y="5001435"/>
            <a:ext cx="4093893" cy="109888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0DDF8E0-4832-6A05-BEB9-E6DD11B4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28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E8C9DC-6074-E2EC-80FB-C08C20FE7454}"/>
              </a:ext>
            </a:extLst>
          </p:cNvPr>
          <p:cNvSpPr txBox="1"/>
          <p:nvPr/>
        </p:nvSpPr>
        <p:spPr>
          <a:xfrm>
            <a:off x="3698432" y="3601308"/>
            <a:ext cx="71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Sai</a:t>
            </a:r>
          </a:p>
        </p:txBody>
      </p:sp>
    </p:spTree>
    <p:extLst>
      <p:ext uri="{BB962C8B-B14F-4D97-AF65-F5344CB8AC3E}">
        <p14:creationId xmlns:p14="http://schemas.microsoft.com/office/powerpoint/2010/main" val="1937833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A9B37-4B8B-87D1-10E0-B330217B9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9A6692-45F3-A486-1628-8B3CF9E7334B}"/>
              </a:ext>
            </a:extLst>
          </p:cNvPr>
          <p:cNvSpPr/>
          <p:nvPr/>
        </p:nvSpPr>
        <p:spPr>
          <a:xfrm>
            <a:off x="246648" y="1275347"/>
            <a:ext cx="2370221" cy="938464"/>
          </a:xfrm>
          <a:prstGeom prst="rect">
            <a:avLst/>
          </a:prstGeom>
          <a:solidFill>
            <a:srgbClr val="38B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Đặt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cụm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động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lực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xuống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cụm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tạo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tải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417649-1E68-D5C2-F957-F8E8D0015046}"/>
              </a:ext>
            </a:extLst>
          </p:cNvPr>
          <p:cNvSpPr/>
          <p:nvPr/>
        </p:nvSpPr>
        <p:spPr>
          <a:xfrm>
            <a:off x="3204411" y="1275347"/>
            <a:ext cx="1548063" cy="938464"/>
          </a:xfrm>
          <a:prstGeom prst="rect">
            <a:avLst/>
          </a:prstGeom>
          <a:solidFill>
            <a:srgbClr val="38B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Cấp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điện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vào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động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cơ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C6E49-57D1-D343-B71E-560F07353D61}"/>
              </a:ext>
            </a:extLst>
          </p:cNvPr>
          <p:cNvSpPr/>
          <p:nvPr/>
        </p:nvSpPr>
        <p:spPr>
          <a:xfrm>
            <a:off x="5333998" y="1275347"/>
            <a:ext cx="1287381" cy="938464"/>
          </a:xfrm>
          <a:prstGeom prst="rect">
            <a:avLst/>
          </a:prstGeom>
          <a:solidFill>
            <a:srgbClr val="38B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Đo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điện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áp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tại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động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cơ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còn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lại</a:t>
            </a:r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B34CAB-C987-D34D-8FE2-06A6DD5B6538}"/>
                  </a:ext>
                </a:extLst>
              </p:cNvPr>
              <p:cNvSpPr/>
              <p:nvPr/>
            </p:nvSpPr>
            <p:spPr>
              <a:xfrm>
                <a:off x="7218948" y="1275347"/>
                <a:ext cx="2534654" cy="938464"/>
              </a:xfrm>
              <a:prstGeom prst="rect">
                <a:avLst/>
              </a:prstGeom>
              <a:solidFill>
                <a:srgbClr val="38B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𝑬𝑴𝑭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B34CAB-C987-D34D-8FE2-06A6DD5B65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948" y="1275347"/>
                <a:ext cx="2534654" cy="9384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D07F0C-83BE-D668-07A4-4D281574ADD0}"/>
              </a:ext>
            </a:extLst>
          </p:cNvPr>
          <p:cNvCxnSpPr>
            <a:cxnSpLocks/>
          </p:cNvCxnSpPr>
          <p:nvPr/>
        </p:nvCxnSpPr>
        <p:spPr>
          <a:xfrm>
            <a:off x="2616869" y="1722686"/>
            <a:ext cx="5775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A9452D-5B1E-DC0A-5B32-F94840AD52C8}"/>
              </a:ext>
            </a:extLst>
          </p:cNvPr>
          <p:cNvCxnSpPr>
            <a:cxnSpLocks/>
          </p:cNvCxnSpPr>
          <p:nvPr/>
        </p:nvCxnSpPr>
        <p:spPr>
          <a:xfrm>
            <a:off x="4756483" y="1722686"/>
            <a:ext cx="5775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9AF813-C6FF-299A-6DA5-5741576A556A}"/>
              </a:ext>
            </a:extLst>
          </p:cNvPr>
          <p:cNvCxnSpPr>
            <a:cxnSpLocks/>
          </p:cNvCxnSpPr>
          <p:nvPr/>
        </p:nvCxnSpPr>
        <p:spPr>
          <a:xfrm>
            <a:off x="6621379" y="1722686"/>
            <a:ext cx="5775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05A399-E921-9EA7-8953-8E30D8762BF0}"/>
              </a:ext>
            </a:extLst>
          </p:cNvPr>
          <p:cNvCxnSpPr>
            <a:cxnSpLocks/>
          </p:cNvCxnSpPr>
          <p:nvPr/>
        </p:nvCxnSpPr>
        <p:spPr>
          <a:xfrm>
            <a:off x="9753602" y="1722686"/>
            <a:ext cx="5775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8A1A095-D570-D4A3-2E3A-2120A0648B4C}"/>
                  </a:ext>
                </a:extLst>
              </p:cNvPr>
              <p:cNvSpPr/>
              <p:nvPr/>
            </p:nvSpPr>
            <p:spPr>
              <a:xfrm>
                <a:off x="10331117" y="1275347"/>
                <a:ext cx="1287381" cy="938464"/>
              </a:xfrm>
              <a:prstGeom prst="rect">
                <a:avLst/>
              </a:prstGeom>
              <a:solidFill>
                <a:srgbClr val="38B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8A1A095-D570-D4A3-2E3A-2120A0648B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117" y="1275347"/>
                <a:ext cx="1287381" cy="9384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D5B81FD0-A05E-5746-9BFC-73A8AB51EC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1696858"/>
              </p:ext>
            </p:extLst>
          </p:nvPr>
        </p:nvGraphicFramePr>
        <p:xfrm>
          <a:off x="600938" y="2745114"/>
          <a:ext cx="5387254" cy="3232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9E34006-24DA-16D8-ED6C-6DDEC732F255}"/>
              </a:ext>
            </a:extLst>
          </p:cNvPr>
          <p:cNvSpPr txBox="1"/>
          <p:nvPr/>
        </p:nvSpPr>
        <p:spPr>
          <a:xfrm>
            <a:off x="1402351" y="24426"/>
            <a:ext cx="9778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None/>
            </a:pP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IV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 NGHIỆM XÁC ĐỊNH CÁC THÔNG SỐ CẦN THIẾT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91877AE-70F1-9296-E298-012E68E9B0CC}"/>
              </a:ext>
            </a:extLst>
          </p:cNvPr>
          <p:cNvSpPr txBox="1">
            <a:spLocks/>
          </p:cNvSpPr>
          <p:nvPr/>
        </p:nvSpPr>
        <p:spPr>
          <a:xfrm>
            <a:off x="598263" y="411471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vi-VN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suất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endParaRPr lang="en-US" sz="2000" b="1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B404FB-5E8C-E8EB-0490-C24A34338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134" y="3716579"/>
            <a:ext cx="5000453" cy="170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27D031-F447-96CD-116E-C08030B7AFAC}"/>
                  </a:ext>
                </a:extLst>
              </p:cNvPr>
              <p:cNvSpPr txBox="1"/>
              <p:nvPr/>
            </p:nvSpPr>
            <p:spPr>
              <a:xfrm>
                <a:off x="7610623" y="3225455"/>
                <a:ext cx="35597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Kết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quả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tính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27D031-F447-96CD-116E-C08030B7A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623" y="3225455"/>
                <a:ext cx="355973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68">
            <a:extLst>
              <a:ext uri="{FF2B5EF4-FFF2-40B4-BE49-F238E27FC236}">
                <a16:creationId xmlns:a16="http://schemas.microsoft.com/office/drawing/2014/main" id="{9015DD93-A932-A6EF-28C4-745A9A26A64A}"/>
              </a:ext>
            </a:extLst>
          </p:cNvPr>
          <p:cNvSpPr txBox="1"/>
          <p:nvPr/>
        </p:nvSpPr>
        <p:spPr>
          <a:xfrm>
            <a:off x="263408" y="2326595"/>
            <a:ext cx="6072829" cy="32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Phương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pháp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bình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phương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cực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Canva Sans Bold"/>
              </a:rPr>
              <a:t>tiểu</a:t>
            </a:r>
            <a:endParaRPr lang="en-US" sz="1600" b="1" i="1" dirty="0">
              <a:solidFill>
                <a:srgbClr val="E7191F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  <a:sym typeface="Canva Sans Bold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E86BA02-A23B-5DA4-E81A-855072D1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95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2F6746-622D-2AF5-8663-A1DE2E781B36}"/>
              </a:ext>
            </a:extLst>
          </p:cNvPr>
          <p:cNvSpPr txBox="1"/>
          <p:nvPr/>
        </p:nvSpPr>
        <p:spPr>
          <a:xfrm>
            <a:off x="215238" y="859995"/>
            <a:ext cx="5645514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None/>
            </a:pPr>
            <a:r>
              <a:rPr lang="vi-VN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I. Giới thiệu</a:t>
            </a:r>
            <a:endParaRPr lang="vi-VN" sz="1600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spcBef>
                <a:spcPts val="600"/>
              </a:spcBef>
            </a:pPr>
            <a:r>
              <a:rPr lang="vi-VN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1.1. Mục tiêu </a:t>
            </a:r>
            <a:endParaRPr lang="en-US" sz="1600" i="1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spcBef>
                <a:spcPts val="600"/>
              </a:spcBef>
            </a:pPr>
            <a:r>
              <a:rPr lang="vi-VN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vi-VN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Phương pháp </a:t>
            </a:r>
            <a:r>
              <a:rPr lang="en-US" sz="16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vi-VN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 algn="just">
              <a:spcBef>
                <a:spcPts val="600"/>
              </a:spcBef>
            </a:pPr>
            <a:r>
              <a:rPr lang="vi-VN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vi-VN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Phạm vi </a:t>
            </a:r>
            <a:r>
              <a:rPr lang="vi-VN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đề tài</a:t>
            </a:r>
          </a:p>
          <a:p>
            <a:pPr algn="just">
              <a:spcBef>
                <a:spcPts val="600"/>
              </a:spcBef>
              <a:buNone/>
            </a:pPr>
            <a:r>
              <a:rPr lang="vi-VN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II. Cơ sở lý thuyết</a:t>
            </a:r>
          </a:p>
          <a:p>
            <a:pPr lvl="1" algn="just">
              <a:spcBef>
                <a:spcPts val="600"/>
              </a:spcBef>
            </a:pPr>
            <a:r>
              <a:rPr lang="vi-VN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Khái quát về hệ thống động lực xe điện</a:t>
            </a:r>
            <a:endParaRPr lang="en-US" sz="16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spcBef>
                <a:spcPts val="600"/>
              </a:spcBef>
            </a:pP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vi-VN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 thuyết về cản lăn</a:t>
            </a:r>
          </a:p>
          <a:p>
            <a:pPr lvl="1" algn="just">
              <a:spcBef>
                <a:spcPts val="600"/>
              </a:spcBef>
            </a:pPr>
            <a:r>
              <a:rPr lang="vi-VN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vi-VN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Magic Formula</a:t>
            </a:r>
          </a:p>
          <a:p>
            <a:pPr lvl="1" algn="just">
              <a:spcBef>
                <a:spcPts val="600"/>
              </a:spcBef>
            </a:pPr>
            <a:r>
              <a:rPr lang="vi-VN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vi-VN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 toán Sói xám – Grey Wolf Optimization</a:t>
            </a:r>
          </a:p>
          <a:p>
            <a:pPr lvl="1" algn="just">
              <a:spcBef>
                <a:spcPts val="600"/>
              </a:spcBef>
            </a:pPr>
            <a:r>
              <a:rPr lang="vi-VN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vi-VN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Động cơ điện một chiều dùng nam châm</a:t>
            </a: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vĩnh</a:t>
            </a: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cửu</a:t>
            </a:r>
            <a:endParaRPr lang="en-US" sz="16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600"/>
              </a:spcBef>
              <a:buNone/>
            </a:pP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III.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 Matlab/Simulink</a:t>
            </a:r>
            <a:endParaRPr lang="vi-VN" sz="1600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spcBef>
                <a:spcPts val="600"/>
              </a:spcBef>
            </a:pPr>
            <a:r>
              <a:rPr lang="vi-VN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endParaRPr lang="en-US" sz="16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spcBef>
                <a:spcPts val="600"/>
              </a:spcBef>
            </a:pP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3.2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đương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bánh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xuống</a:t>
            </a:r>
            <a:endParaRPr lang="en-US" sz="16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spcBef>
                <a:spcPts val="600"/>
              </a:spcBef>
            </a:pPr>
            <a:r>
              <a:rPr lang="vi-VN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đương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bánh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xuống</a:t>
            </a:r>
            <a:endParaRPr lang="en-US" sz="16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spcBef>
                <a:spcPts val="600"/>
              </a:spcBef>
            </a:pPr>
            <a:r>
              <a:rPr lang="vi-VN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đương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endParaRPr lang="en-US" sz="16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5BD463-8364-D4FE-64C2-119FCFB5EB6F}"/>
              </a:ext>
            </a:extLst>
          </p:cNvPr>
          <p:cNvSpPr txBox="1"/>
          <p:nvPr/>
        </p:nvSpPr>
        <p:spPr>
          <a:xfrm>
            <a:off x="3047499" y="207900"/>
            <a:ext cx="6097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MỤC LỤC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DF456-620D-739D-C1DC-8427CAB3FAFC}"/>
              </a:ext>
            </a:extLst>
          </p:cNvPr>
          <p:cNvSpPr txBox="1"/>
          <p:nvPr/>
        </p:nvSpPr>
        <p:spPr>
          <a:xfrm>
            <a:off x="6000538" y="859995"/>
            <a:ext cx="588666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None/>
            </a:pP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IV</a:t>
            </a:r>
            <a:r>
              <a:rPr lang="vi-VN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trưng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1600" b="1" i="0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spcBef>
                <a:spcPts val="600"/>
              </a:spcBef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vi-VN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tổn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hao ban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 algn="just">
              <a:spcBef>
                <a:spcPts val="600"/>
              </a:spcBef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.2 </a:t>
            </a:r>
            <a:r>
              <a:rPr lang="vi-VN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Xác định quán tính tương đương từng cụm </a:t>
            </a:r>
            <a:endParaRPr lang="en-US" sz="16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spcBef>
                <a:spcPts val="600"/>
              </a:spcBef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vi-VN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suất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endParaRPr lang="en-US" sz="16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spcBef>
                <a:spcPts val="600"/>
              </a:spcBef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vi-VN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pt-BR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ác định R, L của motor và generator </a:t>
            </a:r>
          </a:p>
          <a:p>
            <a:pPr lvl="1" algn="just">
              <a:spcBef>
                <a:spcPts val="600"/>
              </a:spcBef>
            </a:pPr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4.5 Xác định tổn hao phát sinh và momen cản lăn</a:t>
            </a:r>
            <a:endParaRPr lang="en-US" sz="16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60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vi-VN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1600" b="1" i="0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spcBef>
                <a:spcPts val="600"/>
              </a:spcBef>
            </a:pP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vi-VN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thả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trôi</a:t>
            </a:r>
            <a:endParaRPr lang="en-US" sz="16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spcBef>
                <a:spcPts val="600"/>
              </a:spcBef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5.2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kéo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spcBef>
                <a:spcPts val="600"/>
              </a:spcBef>
            </a:pP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vi-VN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ắc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ắc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thả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trôi</a:t>
            </a:r>
            <a:endParaRPr lang="en-US" sz="16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spcBef>
                <a:spcPts val="600"/>
              </a:spcBef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vi-VN" sz="16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ắc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ắc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kéo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phanh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VI.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16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600"/>
              </a:spcBef>
              <a:buNone/>
            </a:pPr>
            <a:endParaRPr lang="vi-VN" sz="1600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840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6A4F2D25-B4E7-D1DF-640E-ACBEC437AC78}"/>
              </a:ext>
            </a:extLst>
          </p:cNvPr>
          <p:cNvSpPr txBox="1"/>
          <p:nvPr/>
        </p:nvSpPr>
        <p:spPr>
          <a:xfrm>
            <a:off x="60182" y="905615"/>
            <a:ext cx="4998964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Ứng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dụng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thuật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toán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Sói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xám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tìm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các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thông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số</a:t>
            </a:r>
            <a:endParaRPr lang="en-US" sz="1600" b="1" i="1" dirty="0">
              <a:solidFill>
                <a:srgbClr val="E7191F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E76B4C-00C6-08F3-37A8-8152AEE63F5A}"/>
              </a:ext>
            </a:extLst>
          </p:cNvPr>
          <p:cNvGrpSpPr/>
          <p:nvPr/>
        </p:nvGrpSpPr>
        <p:grpSpPr>
          <a:xfrm>
            <a:off x="422781" y="4475273"/>
            <a:ext cx="4049506" cy="1167185"/>
            <a:chOff x="533790" y="4422489"/>
            <a:chExt cx="3513082" cy="1742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7A0AF4D-1FC3-1806-4520-6707C675F344}"/>
                    </a:ext>
                  </a:extLst>
                </p:cNvPr>
                <p:cNvSpPr txBox="1"/>
                <p:nvPr/>
              </p:nvSpPr>
              <p:spPr>
                <a:xfrm>
                  <a:off x="533791" y="4856680"/>
                  <a:ext cx="3513081" cy="13079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𝑡𝑛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𝑚𝑝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7A0AF4D-1FC3-1806-4520-6707C675F3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791" y="4856680"/>
                  <a:ext cx="3513081" cy="13079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49CB538-0A00-C070-69EF-38F128E94287}"/>
                </a:ext>
              </a:extLst>
            </p:cNvPr>
            <p:cNvSpPr/>
            <p:nvPr/>
          </p:nvSpPr>
          <p:spPr>
            <a:xfrm>
              <a:off x="533790" y="4422489"/>
              <a:ext cx="2717771" cy="42347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  <a:latin typeface="Asap" panose="020B0604020202020204" charset="0"/>
                </a:rPr>
                <a:t>Giá</a:t>
              </a:r>
              <a:r>
                <a:rPr lang="en-US" b="1" dirty="0">
                  <a:solidFill>
                    <a:schemeClr val="tx1"/>
                  </a:solidFill>
                  <a:latin typeface="Asap" panose="020B0604020202020204" charset="0"/>
                </a:rPr>
                <a:t> </a:t>
              </a:r>
              <a:r>
                <a:rPr lang="en-US" b="1" dirty="0" err="1">
                  <a:solidFill>
                    <a:schemeClr val="tx1"/>
                  </a:solidFill>
                  <a:latin typeface="Asap" panose="020B0604020202020204" charset="0"/>
                </a:rPr>
                <a:t>trị</a:t>
              </a:r>
              <a:r>
                <a:rPr lang="en-US" b="1" dirty="0">
                  <a:solidFill>
                    <a:schemeClr val="tx1"/>
                  </a:solidFill>
                  <a:latin typeface="Asap" panose="020B0604020202020204" charset="0"/>
                </a:rPr>
                <a:t> </a:t>
              </a:r>
              <a:r>
                <a:rPr lang="en-US" b="1" dirty="0" err="1">
                  <a:solidFill>
                    <a:schemeClr val="tx1"/>
                  </a:solidFill>
                  <a:latin typeface="Asap" panose="020B0604020202020204" charset="0"/>
                </a:rPr>
                <a:t>hàm</a:t>
              </a:r>
              <a:r>
                <a:rPr lang="en-US" b="1" dirty="0">
                  <a:solidFill>
                    <a:schemeClr val="tx1"/>
                  </a:solidFill>
                  <a:latin typeface="Asap" panose="020B0604020202020204" charset="0"/>
                </a:rPr>
                <a:t> </a:t>
              </a:r>
              <a:r>
                <a:rPr lang="en-US" b="1" dirty="0" err="1">
                  <a:solidFill>
                    <a:schemeClr val="tx1"/>
                  </a:solidFill>
                  <a:latin typeface="Asap" panose="020B0604020202020204" charset="0"/>
                </a:rPr>
                <a:t>mục</a:t>
              </a:r>
              <a:r>
                <a:rPr lang="en-US" b="1" dirty="0">
                  <a:solidFill>
                    <a:schemeClr val="tx1"/>
                  </a:solidFill>
                  <a:latin typeface="Asap" panose="020B0604020202020204" charset="0"/>
                </a:rPr>
                <a:t> </a:t>
              </a:r>
              <a:r>
                <a:rPr lang="en-US" b="1" dirty="0" err="1">
                  <a:solidFill>
                    <a:schemeClr val="tx1"/>
                  </a:solidFill>
                  <a:latin typeface="Asap" panose="020B0604020202020204" charset="0"/>
                </a:rPr>
                <a:t>tiêu</a:t>
              </a:r>
              <a:endParaRPr lang="en-US" b="1" dirty="0">
                <a:solidFill>
                  <a:schemeClr val="tx1"/>
                </a:solidFill>
                <a:latin typeface="Asap" panose="020B060402020202020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F2781FE-D935-72D8-4D3C-E4F4E51610E6}"/>
              </a:ext>
            </a:extLst>
          </p:cNvPr>
          <p:cNvGrpSpPr/>
          <p:nvPr/>
        </p:nvGrpSpPr>
        <p:grpSpPr>
          <a:xfrm>
            <a:off x="4930180" y="1437498"/>
            <a:ext cx="6753662" cy="3053341"/>
            <a:chOff x="2999856" y="1110573"/>
            <a:chExt cx="5941137" cy="258528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8938744-67C1-CD37-517F-F2F0E507F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7348" y="1110573"/>
              <a:ext cx="1251598" cy="708350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32" name="Picture 31" descr="A diagram of a computer&#10;&#10;Description automatically generated">
              <a:extLst>
                <a:ext uri="{FF2B5EF4-FFF2-40B4-BE49-F238E27FC236}">
                  <a16:creationId xmlns:a16="http://schemas.microsoft.com/office/drawing/2014/main" id="{49F81BEB-D408-80FB-2F27-2FF2E876B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996" y="2127260"/>
              <a:ext cx="1251598" cy="789493"/>
            </a:xfrm>
            <a:prstGeom prst="rect">
              <a:avLst/>
            </a:prstGeom>
            <a:blipFill>
              <a:blip r:embed="rId5">
                <a:alphaModFix amt="16000"/>
              </a:blip>
              <a:stretch>
                <a:fillRect/>
              </a:stretch>
            </a:blipFill>
            <a:ln>
              <a:solidFill>
                <a:sysClr val="windowText" lastClr="000000"/>
              </a:solidFill>
            </a:ln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E6A353-922F-0BEF-700C-598D46658B01}"/>
                </a:ext>
              </a:extLst>
            </p:cNvPr>
            <p:cNvSpPr/>
            <p:nvPr/>
          </p:nvSpPr>
          <p:spPr>
            <a:xfrm>
              <a:off x="3022961" y="1359140"/>
              <a:ext cx="810860" cy="224334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Điện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áp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sap" panose="020B0604020202020204" charset="0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4E5D9DF-867F-28A4-3BF7-6E75FA61524A}"/>
                </a:ext>
              </a:extLst>
            </p:cNvPr>
            <p:cNvSpPr/>
            <p:nvPr/>
          </p:nvSpPr>
          <p:spPr>
            <a:xfrm>
              <a:off x="5798386" y="1164355"/>
              <a:ext cx="1066187" cy="60096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Tốc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độ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 bánh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xe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/ con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lăn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sap" panose="020B0604020202020204" charset="0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091B654-85D0-3C40-FAA7-17D5F2CCBBA9}"/>
                </a:ext>
              </a:extLst>
            </p:cNvPr>
            <p:cNvSpPr/>
            <p:nvPr/>
          </p:nvSpPr>
          <p:spPr>
            <a:xfrm>
              <a:off x="2999856" y="2416156"/>
              <a:ext cx="808187" cy="224334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Điện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áp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sap" panose="020B0604020202020204" charset="0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7DEB4F6-79FB-AA45-596D-2BA790C4DA98}"/>
                </a:ext>
              </a:extLst>
            </p:cNvPr>
            <p:cNvSpPr/>
            <p:nvPr/>
          </p:nvSpPr>
          <p:spPr>
            <a:xfrm>
              <a:off x="7437587" y="1806408"/>
              <a:ext cx="1503406" cy="576717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Hàm mục tiêu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F1752FD9-6370-CE65-47BB-C2299B0CA257}"/>
                    </a:ext>
                  </a:extLst>
                </p:cNvPr>
                <p:cNvSpPr/>
                <p:nvPr/>
              </p:nvSpPr>
              <p:spPr>
                <a:xfrm>
                  <a:off x="4026618" y="3182104"/>
                  <a:ext cx="1472352" cy="513751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1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sap" panose="020B0604020202020204" charset="0"/>
                      <a:ea typeface="+mn-ea"/>
                      <a:cs typeface="+mn-cs"/>
                    </a:rPr>
                    <a:t>Bộ</a:t>
                  </a: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sap" panose="020B0604020202020204" charset="0"/>
                      <a:ea typeface="+mn-ea"/>
                      <a:cs typeface="+mn-cs"/>
                    </a:rPr>
                    <a:t> </a:t>
                  </a:r>
                  <a:r>
                    <a:rPr kumimoji="0" lang="en-US" sz="14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sap" panose="020B0604020202020204" charset="0"/>
                      <a:ea typeface="+mn-ea"/>
                      <a:cs typeface="+mn-cs"/>
                    </a:rPr>
                    <a:t>thông</a:t>
                  </a: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sap" panose="020B0604020202020204" charset="0"/>
                      <a:ea typeface="+mn-ea"/>
                      <a:cs typeface="+mn-cs"/>
                    </a:rPr>
                    <a:t> </a:t>
                  </a:r>
                  <a:r>
                    <a:rPr kumimoji="0" lang="en-US" sz="14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sap" panose="020B0604020202020204" charset="0"/>
                      <a:ea typeface="+mn-ea"/>
                      <a:cs typeface="+mn-cs"/>
                    </a:rPr>
                    <a:t>số</a:t>
                  </a: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sap" panose="020B0604020202020204" charset="0"/>
                      <a:ea typeface="+mn-ea"/>
                      <a:cs typeface="+mn-cs"/>
                    </a:rPr>
                    <a:t> motor</a:t>
                  </a:r>
                </a:p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F1752FD9-6370-CE65-47BB-C2299B0CA2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6618" y="3182104"/>
                  <a:ext cx="1472352" cy="5137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 cap="flat" cmpd="sng" algn="ctr">
                  <a:solidFill>
                    <a:srgbClr val="4F81BD">
                      <a:shade val="15000"/>
                    </a:srgbClr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1DE1700-F96F-A7AD-8496-8AE084A11A4A}"/>
                </a:ext>
              </a:extLst>
            </p:cNvPr>
            <p:cNvCxnSpPr>
              <a:cxnSpLocks/>
              <a:stCxn id="33" idx="3"/>
              <a:endCxn id="31" idx="1"/>
            </p:cNvCxnSpPr>
            <p:nvPr/>
          </p:nvCxnSpPr>
          <p:spPr>
            <a:xfrm flipV="1">
              <a:off x="3833822" y="1464748"/>
              <a:ext cx="273526" cy="65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8EFC948-1F4B-B2FF-E452-A978A4ED401B}"/>
                </a:ext>
              </a:extLst>
            </p:cNvPr>
            <p:cNvCxnSpPr>
              <a:cxnSpLocks/>
              <a:stCxn id="36" idx="3"/>
              <a:endCxn id="32" idx="1"/>
            </p:cNvCxnSpPr>
            <p:nvPr/>
          </p:nvCxnSpPr>
          <p:spPr>
            <a:xfrm flipV="1">
              <a:off x="3808043" y="2522006"/>
              <a:ext cx="328953" cy="631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B8011E7-60F1-23A5-2EFB-2473E9013D1B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5358945" y="1460939"/>
              <a:ext cx="429052" cy="380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97FA22-3272-6EBE-0733-37808A6065CE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5388593" y="2522006"/>
              <a:ext cx="423838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8314656E-B326-630B-E3C7-7BF0EC20F7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2076" y="2083189"/>
              <a:ext cx="3418917" cy="1513592"/>
            </a:xfrm>
            <a:prstGeom prst="bentConnector3">
              <a:avLst>
                <a:gd name="adj1" fmla="val -5136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dash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B75352-667B-9B5B-99BB-D5BBF21D1052}"/>
                </a:ext>
              </a:extLst>
            </p:cNvPr>
            <p:cNvCxnSpPr>
              <a:cxnSpLocks/>
              <a:stCxn id="38" idx="0"/>
              <a:endCxn id="32" idx="2"/>
            </p:cNvCxnSpPr>
            <p:nvPr/>
          </p:nvCxnSpPr>
          <p:spPr>
            <a:xfrm flipV="1">
              <a:off x="4762795" y="2916753"/>
              <a:ext cx="0" cy="2653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BBEB685-FF1D-E666-DBB3-41DAC0C251BA}"/>
                </a:ext>
              </a:extLst>
            </p:cNvPr>
            <p:cNvCxnSpPr>
              <a:cxnSpLocks/>
            </p:cNvCxnSpPr>
            <p:nvPr/>
          </p:nvCxnSpPr>
          <p:spPr>
            <a:xfrm>
              <a:off x="7115727" y="2089297"/>
              <a:ext cx="335723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66B5DC-1755-2519-D259-A668EA84F569}"/>
                </a:ext>
              </a:extLst>
            </p:cNvPr>
            <p:cNvCxnSpPr>
              <a:cxnSpLocks/>
            </p:cNvCxnSpPr>
            <p:nvPr/>
          </p:nvCxnSpPr>
          <p:spPr>
            <a:xfrm>
              <a:off x="6850952" y="1459352"/>
              <a:ext cx="275164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A1F0DFF-C8BA-1792-0316-0B89D9B923FD}"/>
                </a:ext>
              </a:extLst>
            </p:cNvPr>
            <p:cNvCxnSpPr>
              <a:cxnSpLocks/>
            </p:cNvCxnSpPr>
            <p:nvPr/>
          </p:nvCxnSpPr>
          <p:spPr>
            <a:xfrm>
              <a:off x="6855080" y="2538253"/>
              <a:ext cx="271036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D8BD0CE-BC5B-873E-AA9C-753E15E1B527}"/>
                </a:ext>
              </a:extLst>
            </p:cNvPr>
            <p:cNvCxnSpPr>
              <a:cxnSpLocks/>
            </p:cNvCxnSpPr>
            <p:nvPr/>
          </p:nvCxnSpPr>
          <p:spPr>
            <a:xfrm>
              <a:off x="7126116" y="1456041"/>
              <a:ext cx="0" cy="1086696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5FFD876-C9E4-2FC7-B1AF-3300A7C001E3}"/>
                </a:ext>
              </a:extLst>
            </p:cNvPr>
            <p:cNvSpPr txBox="1"/>
            <p:nvPr/>
          </p:nvSpPr>
          <p:spPr>
            <a:xfrm>
              <a:off x="3561202" y="1825483"/>
              <a:ext cx="240072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Cụm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động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lực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/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Cụm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tạo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tải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EB5C4DD-0211-E356-A8C1-85A397B3F2E9}"/>
                </a:ext>
              </a:extLst>
            </p:cNvPr>
            <p:cNvSpPr/>
            <p:nvPr/>
          </p:nvSpPr>
          <p:spPr>
            <a:xfrm>
              <a:off x="5812431" y="2221522"/>
              <a:ext cx="1066187" cy="60096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Tốc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độ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 bánh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xe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/ con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lăn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sap" panose="020B0604020202020204" charset="0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FA1B144-7DC6-9A1B-B1D0-226688A28329}"/>
              </a:ext>
            </a:extLst>
          </p:cNvPr>
          <p:cNvSpPr txBox="1"/>
          <p:nvPr/>
        </p:nvSpPr>
        <p:spPr>
          <a:xfrm>
            <a:off x="1402351" y="24426"/>
            <a:ext cx="9778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None/>
            </a:pP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IV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 NGHIỆM XÁC ĐỊNH CÁC THÔNG SỐ CẦN THIẾT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E35678D-114D-2095-02EF-CEE9B5AA7CCB}"/>
              </a:ext>
            </a:extLst>
          </p:cNvPr>
          <p:cNvSpPr txBox="1">
            <a:spLocks/>
          </p:cNvSpPr>
          <p:nvPr/>
        </p:nvSpPr>
        <p:spPr>
          <a:xfrm>
            <a:off x="598263" y="411471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vi-VN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pt-BR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pt-BR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ác định R, L của motor và generator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44930F-82FB-869F-EC30-2FA65BC4AAD3}"/>
              </a:ext>
            </a:extLst>
          </p:cNvPr>
          <p:cNvGrpSpPr/>
          <p:nvPr/>
        </p:nvGrpSpPr>
        <p:grpSpPr>
          <a:xfrm>
            <a:off x="567997" y="1454563"/>
            <a:ext cx="2269611" cy="2953059"/>
            <a:chOff x="9825858" y="873136"/>
            <a:chExt cx="2347260" cy="305409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90934-6DCD-E6FE-2952-648801F80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5858" y="873136"/>
              <a:ext cx="2328137" cy="152704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5A6107-71B3-B358-9E6C-899956DEB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4981" y="2400181"/>
              <a:ext cx="2328137" cy="1527045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0D3307-E098-EED8-5D91-BA82565B04A4}"/>
              </a:ext>
            </a:extLst>
          </p:cNvPr>
          <p:cNvCxnSpPr>
            <a:cxnSpLocks/>
          </p:cNvCxnSpPr>
          <p:nvPr/>
        </p:nvCxnSpPr>
        <p:spPr>
          <a:xfrm flipV="1">
            <a:off x="2970081" y="2828601"/>
            <a:ext cx="1737705" cy="184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E930CF-6986-3112-460D-6DB08E90DAC4}"/>
              </a:ext>
            </a:extLst>
          </p:cNvPr>
          <p:cNvSpPr txBox="1"/>
          <p:nvPr/>
        </p:nvSpPr>
        <p:spPr>
          <a:xfrm>
            <a:off x="2914245" y="1541467"/>
            <a:ext cx="19102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Đưa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C743D1-E29C-C9F6-8204-7E680A2FD68E}"/>
                  </a:ext>
                </a:extLst>
              </p:cNvPr>
              <p:cNvSpPr txBox="1"/>
              <p:nvPr/>
            </p:nvSpPr>
            <p:spPr>
              <a:xfrm>
                <a:off x="773301" y="5684721"/>
                <a:ext cx="26133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tn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err="1">
                    <a:latin typeface="Asap" panose="020B0604020202020204" charset="0"/>
                  </a:rPr>
                  <a:t>Tốc</a:t>
                </a:r>
                <a:r>
                  <a:rPr lang="en-US" dirty="0">
                    <a:latin typeface="Asap" panose="020B0604020202020204" charset="0"/>
                  </a:rPr>
                  <a:t> </a:t>
                </a:r>
                <a:r>
                  <a:rPr lang="en-US" dirty="0" err="1">
                    <a:latin typeface="Asap" panose="020B0604020202020204" charset="0"/>
                  </a:rPr>
                  <a:t>độ</a:t>
                </a:r>
                <a:r>
                  <a:rPr lang="en-US" dirty="0">
                    <a:latin typeface="Asap" panose="020B0604020202020204" charset="0"/>
                  </a:rPr>
                  <a:t> </a:t>
                </a:r>
                <a:r>
                  <a:rPr lang="en-US" dirty="0" err="1">
                    <a:latin typeface="Asap" panose="020B0604020202020204" charset="0"/>
                  </a:rPr>
                  <a:t>thực</a:t>
                </a:r>
                <a:r>
                  <a:rPr lang="en-US" dirty="0">
                    <a:latin typeface="Asap" panose="020B0604020202020204" charset="0"/>
                  </a:rPr>
                  <a:t> </a:t>
                </a:r>
                <a:r>
                  <a:rPr lang="en-US" dirty="0" err="1">
                    <a:latin typeface="Asap" panose="020B0604020202020204" charset="0"/>
                  </a:rPr>
                  <a:t>nghiệm</a:t>
                </a:r>
                <a:endParaRPr lang="en-US" dirty="0">
                  <a:latin typeface="Asap" panose="020B060402020202020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C743D1-E29C-C9F6-8204-7E680A2FD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01" y="5684721"/>
                <a:ext cx="2613366" cy="369332"/>
              </a:xfrm>
              <a:prstGeom prst="rect">
                <a:avLst/>
              </a:prstGeom>
              <a:blipFill>
                <a:blip r:embed="rId9"/>
                <a:stretch>
                  <a:fillRect t="-10000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59DA11-DEA2-4593-A6AC-7EA679F99593}"/>
                  </a:ext>
                </a:extLst>
              </p:cNvPr>
              <p:cNvSpPr txBox="1"/>
              <p:nvPr/>
            </p:nvSpPr>
            <p:spPr>
              <a:xfrm>
                <a:off x="786126" y="6105142"/>
                <a:ext cx="2448142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𝑚𝑝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err="1">
                    <a:latin typeface="Asap" panose="020B0604020202020204" charset="0"/>
                  </a:rPr>
                  <a:t>Tốc</a:t>
                </a:r>
                <a:r>
                  <a:rPr lang="en-US" dirty="0">
                    <a:latin typeface="Asap" panose="020B0604020202020204" charset="0"/>
                  </a:rPr>
                  <a:t> </a:t>
                </a:r>
                <a:r>
                  <a:rPr lang="en-US" dirty="0" err="1">
                    <a:latin typeface="Asap" panose="020B0604020202020204" charset="0"/>
                  </a:rPr>
                  <a:t>độ</a:t>
                </a:r>
                <a:r>
                  <a:rPr lang="en-US" dirty="0">
                    <a:latin typeface="Asap" panose="020B0604020202020204" charset="0"/>
                  </a:rPr>
                  <a:t> </a:t>
                </a:r>
                <a:r>
                  <a:rPr lang="en-US" dirty="0" err="1">
                    <a:latin typeface="Asap" panose="020B0604020202020204" charset="0"/>
                  </a:rPr>
                  <a:t>mô</a:t>
                </a:r>
                <a:r>
                  <a:rPr lang="en-US" dirty="0">
                    <a:latin typeface="Asap" panose="020B0604020202020204" charset="0"/>
                  </a:rPr>
                  <a:t> </a:t>
                </a:r>
                <a:r>
                  <a:rPr lang="en-US" dirty="0" err="1">
                    <a:latin typeface="Asap" panose="020B0604020202020204" charset="0"/>
                  </a:rPr>
                  <a:t>phỏng</a:t>
                </a:r>
                <a:endParaRPr lang="en-US" dirty="0">
                  <a:latin typeface="Asap" panose="020B060402020202020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59DA11-DEA2-4593-A6AC-7EA679F99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26" y="6105142"/>
                <a:ext cx="2448142" cy="390748"/>
              </a:xfrm>
              <a:prstGeom prst="rect">
                <a:avLst/>
              </a:prstGeom>
              <a:blipFill>
                <a:blip r:embed="rId10"/>
                <a:stretch>
                  <a:fillRect t="-6154" r="-74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83009B-CA84-D378-FDB9-EE53989A007B}"/>
                  </a:ext>
                </a:extLst>
              </p:cNvPr>
              <p:cNvSpPr txBox="1"/>
              <p:nvPr/>
            </p:nvSpPr>
            <p:spPr>
              <a:xfrm>
                <a:off x="781322" y="6556391"/>
                <a:ext cx="18244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Asap" panose="020B0604020202020204" charset="0"/>
                  </a:rPr>
                  <a:t>: </a:t>
                </a:r>
                <a:r>
                  <a:rPr lang="en-US" dirty="0" err="1">
                    <a:latin typeface="Asap" panose="020B0604020202020204" charset="0"/>
                  </a:rPr>
                  <a:t>Số</a:t>
                </a:r>
                <a:r>
                  <a:rPr lang="en-US" dirty="0">
                    <a:latin typeface="Asap" panose="020B0604020202020204" charset="0"/>
                  </a:rPr>
                  <a:t> </a:t>
                </a:r>
                <a:r>
                  <a:rPr lang="en-US" dirty="0" err="1">
                    <a:latin typeface="Asap" panose="020B0604020202020204" charset="0"/>
                  </a:rPr>
                  <a:t>phần</a:t>
                </a:r>
                <a:r>
                  <a:rPr lang="en-US" dirty="0">
                    <a:latin typeface="Asap" panose="020B0604020202020204" charset="0"/>
                  </a:rPr>
                  <a:t> </a:t>
                </a:r>
                <a:r>
                  <a:rPr lang="en-US" dirty="0" err="1">
                    <a:latin typeface="Asap" panose="020B0604020202020204" charset="0"/>
                  </a:rPr>
                  <a:t>tử</a:t>
                </a:r>
                <a:endParaRPr lang="en-US" dirty="0">
                  <a:latin typeface="Asap" panose="020B060402020202020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83009B-CA84-D378-FDB9-EE53989A0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22" y="6556391"/>
                <a:ext cx="1824457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08B7F8AC-7FDB-C8E9-4460-CC0652644B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9093" y="5204315"/>
            <a:ext cx="4130915" cy="157913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6B6F48-1DCF-B54D-E752-1D5628C7347E}"/>
              </a:ext>
            </a:extLst>
          </p:cNvPr>
          <p:cNvCxnSpPr>
            <a:cxnSpLocks/>
          </p:cNvCxnSpPr>
          <p:nvPr/>
        </p:nvCxnSpPr>
        <p:spPr>
          <a:xfrm>
            <a:off x="8364550" y="4517584"/>
            <a:ext cx="3" cy="65143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58CED8F-C593-4F1A-62BD-AC46A2203334}"/>
              </a:ext>
            </a:extLst>
          </p:cNvPr>
          <p:cNvSpPr txBox="1"/>
          <p:nvPr/>
        </p:nvSpPr>
        <p:spPr>
          <a:xfrm>
            <a:off x="7549381" y="4649563"/>
            <a:ext cx="355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991F871-577E-B17F-0780-3348C5A8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78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3C7952A-FB6A-7041-5493-985CD63E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Chuẩn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bị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trước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khi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thực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nghiệm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tìm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thông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số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cả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cụm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Untitled design (1)">
            <a:hlinkClick r:id="" action="ppaction://media"/>
            <a:extLst>
              <a:ext uri="{FF2B5EF4-FFF2-40B4-BE49-F238E27FC236}">
                <a16:creationId xmlns:a16="http://schemas.microsoft.com/office/drawing/2014/main" id="{830D96EB-7687-787A-A0D1-D74827784B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6EE1A-ED01-1A28-5C34-1AAE8F4F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2125" y="6492875"/>
            <a:ext cx="50987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57365C-3297-4028-AE2E-07E638D6BD45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9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3C7952A-FB6A-7041-5493-985CD63E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139"/>
            <a:ext cx="10515600" cy="1325563"/>
          </a:xfrm>
        </p:spPr>
        <p:txBody>
          <a:bodyPr/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Chuẩn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bị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trước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khi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thực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nghiệm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tìm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thông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số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cả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cụm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6EE1A-ED01-1A28-5C34-1AAE8F4F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008" y="6492875"/>
            <a:ext cx="3996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57365C-3297-4028-AE2E-07E638D6BD45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 dirty="0"/>
          </a:p>
        </p:txBody>
      </p:sp>
      <p:pic>
        <p:nvPicPr>
          <p:cNvPr id="7" name="Picture 6" descr="A blue and yellow machine&#10;&#10;AI-generated content may be incorrect.">
            <a:extLst>
              <a:ext uri="{FF2B5EF4-FFF2-40B4-BE49-F238E27FC236}">
                <a16:creationId xmlns:a16="http://schemas.microsoft.com/office/drawing/2014/main" id="{AACFA807-F0B6-3A55-AB4F-0083C9CCD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25" y="1491785"/>
            <a:ext cx="4912087" cy="36840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ADB31A-DA51-F83E-C2F4-F9428ADAE31A}"/>
              </a:ext>
            </a:extLst>
          </p:cNvPr>
          <p:cNvSpPr txBox="1"/>
          <p:nvPr/>
        </p:nvSpPr>
        <p:spPr>
          <a:xfrm>
            <a:off x="1529880" y="5374815"/>
            <a:ext cx="327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ắc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blue and yellow machine&#10;&#10;AI-generated content may be incorrect.">
            <a:extLst>
              <a:ext uri="{FF2B5EF4-FFF2-40B4-BE49-F238E27FC236}">
                <a16:creationId xmlns:a16="http://schemas.microsoft.com/office/drawing/2014/main" id="{748131AB-7E9E-CBA1-D7FF-979EC32DD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46" y="1491785"/>
            <a:ext cx="4912086" cy="36840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9F7B3D-A78A-427C-7B1F-396F013FF9FF}"/>
              </a:ext>
            </a:extLst>
          </p:cNvPr>
          <p:cNvSpPr txBox="1"/>
          <p:nvPr/>
        </p:nvSpPr>
        <p:spPr>
          <a:xfrm>
            <a:off x="7546101" y="5424941"/>
            <a:ext cx="327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ắc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343A1F-270C-3164-9F58-E4BCDA819887}"/>
              </a:ext>
            </a:extLst>
          </p:cNvPr>
          <p:cNvSpPr txBox="1"/>
          <p:nvPr/>
        </p:nvSpPr>
        <p:spPr>
          <a:xfrm>
            <a:off x="3804246" y="5794273"/>
            <a:ext cx="4583508" cy="8720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40kg</a:t>
            </a:r>
          </a:p>
          <a:p>
            <a:pPr algn="ctr">
              <a:lnSpc>
                <a:spcPct val="150000"/>
              </a:lnSpc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ắc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18,6kg</a:t>
            </a:r>
          </a:p>
        </p:txBody>
      </p:sp>
    </p:spTree>
    <p:extLst>
      <p:ext uri="{BB962C8B-B14F-4D97-AF65-F5344CB8AC3E}">
        <p14:creationId xmlns:p14="http://schemas.microsoft.com/office/powerpoint/2010/main" val="2615268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7EC55-36B2-67DC-B49C-3985942A5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9101CC-C332-0764-4568-0F01A6605817}"/>
              </a:ext>
            </a:extLst>
          </p:cNvPr>
          <p:cNvSpPr txBox="1"/>
          <p:nvPr/>
        </p:nvSpPr>
        <p:spPr>
          <a:xfrm>
            <a:off x="1402351" y="24426"/>
            <a:ext cx="9778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None/>
            </a:pP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IV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 NGHIỆM XÁC ĐỊNH CÁC THÔNG SỐ CẦN THIẾT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DE933B7-1FDD-8DB1-383C-B2E13B236451}"/>
              </a:ext>
            </a:extLst>
          </p:cNvPr>
          <p:cNvSpPr txBox="1">
            <a:spLocks/>
          </p:cNvSpPr>
          <p:nvPr/>
        </p:nvSpPr>
        <p:spPr>
          <a:xfrm>
            <a:off x="598263" y="411471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4.5 Xác định tổn hao phát sinh và momen cản lăn</a:t>
            </a:r>
            <a:endParaRPr lang="en-US" sz="2000" b="1" dirty="0">
              <a:solidFill>
                <a:srgbClr val="00206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BC5897-6BBC-831E-D807-354044618CBB}"/>
              </a:ext>
            </a:extLst>
          </p:cNvPr>
          <p:cNvGrpSpPr/>
          <p:nvPr/>
        </p:nvGrpSpPr>
        <p:grpSpPr>
          <a:xfrm>
            <a:off x="422781" y="4475273"/>
            <a:ext cx="4049506" cy="1167185"/>
            <a:chOff x="533790" y="4422489"/>
            <a:chExt cx="3513082" cy="1742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754C916-567D-DE93-01E6-7C69D5534BE3}"/>
                    </a:ext>
                  </a:extLst>
                </p:cNvPr>
                <p:cNvSpPr txBox="1"/>
                <p:nvPr/>
              </p:nvSpPr>
              <p:spPr>
                <a:xfrm>
                  <a:off x="533791" y="4856680"/>
                  <a:ext cx="3513081" cy="13079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𝑡𝑛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𝑚𝑝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754C916-567D-DE93-01E6-7C69D5534B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791" y="4856680"/>
                  <a:ext cx="3513081" cy="13079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B22FD22-30BB-5804-68CE-0C42694082A3}"/>
                </a:ext>
              </a:extLst>
            </p:cNvPr>
            <p:cNvSpPr/>
            <p:nvPr/>
          </p:nvSpPr>
          <p:spPr>
            <a:xfrm>
              <a:off x="533790" y="4422489"/>
              <a:ext cx="2717771" cy="42347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  <a:latin typeface="Asap" panose="020B0604020202020204" charset="0"/>
                </a:rPr>
                <a:t>Giá</a:t>
              </a:r>
              <a:r>
                <a:rPr lang="en-US" b="1" dirty="0">
                  <a:solidFill>
                    <a:schemeClr val="tx1"/>
                  </a:solidFill>
                  <a:latin typeface="Asap" panose="020B0604020202020204" charset="0"/>
                </a:rPr>
                <a:t> </a:t>
              </a:r>
              <a:r>
                <a:rPr lang="en-US" b="1" dirty="0" err="1">
                  <a:solidFill>
                    <a:schemeClr val="tx1"/>
                  </a:solidFill>
                  <a:latin typeface="Asap" panose="020B0604020202020204" charset="0"/>
                </a:rPr>
                <a:t>trị</a:t>
              </a:r>
              <a:r>
                <a:rPr lang="en-US" b="1" dirty="0">
                  <a:solidFill>
                    <a:schemeClr val="tx1"/>
                  </a:solidFill>
                  <a:latin typeface="Asap" panose="020B0604020202020204" charset="0"/>
                </a:rPr>
                <a:t> </a:t>
              </a:r>
              <a:r>
                <a:rPr lang="en-US" b="1" dirty="0" err="1">
                  <a:solidFill>
                    <a:schemeClr val="tx1"/>
                  </a:solidFill>
                  <a:latin typeface="Asap" panose="020B0604020202020204" charset="0"/>
                </a:rPr>
                <a:t>hàm</a:t>
              </a:r>
              <a:r>
                <a:rPr lang="en-US" b="1" dirty="0">
                  <a:solidFill>
                    <a:schemeClr val="tx1"/>
                  </a:solidFill>
                  <a:latin typeface="Asap" panose="020B0604020202020204" charset="0"/>
                </a:rPr>
                <a:t> </a:t>
              </a:r>
              <a:r>
                <a:rPr lang="en-US" b="1" dirty="0" err="1">
                  <a:solidFill>
                    <a:schemeClr val="tx1"/>
                  </a:solidFill>
                  <a:latin typeface="Asap" panose="020B0604020202020204" charset="0"/>
                </a:rPr>
                <a:t>mục</a:t>
              </a:r>
              <a:r>
                <a:rPr lang="en-US" b="1" dirty="0">
                  <a:solidFill>
                    <a:schemeClr val="tx1"/>
                  </a:solidFill>
                  <a:latin typeface="Asap" panose="020B0604020202020204" charset="0"/>
                </a:rPr>
                <a:t> </a:t>
              </a:r>
              <a:r>
                <a:rPr lang="en-US" b="1" dirty="0" err="1">
                  <a:solidFill>
                    <a:schemeClr val="tx1"/>
                  </a:solidFill>
                  <a:latin typeface="Asap" panose="020B0604020202020204" charset="0"/>
                </a:rPr>
                <a:t>tiêu</a:t>
              </a:r>
              <a:endParaRPr lang="en-US" b="1" dirty="0">
                <a:solidFill>
                  <a:schemeClr val="tx1"/>
                </a:solidFill>
                <a:latin typeface="Asap" panose="020B0604020202020204" charset="0"/>
              </a:endParaRPr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0C4F98D-78FF-D345-2AAB-3F03297E0ACD}"/>
              </a:ext>
            </a:extLst>
          </p:cNvPr>
          <p:cNvCxnSpPr>
            <a:cxnSpLocks/>
          </p:cNvCxnSpPr>
          <p:nvPr/>
        </p:nvCxnSpPr>
        <p:spPr>
          <a:xfrm flipV="1">
            <a:off x="2970081" y="2828601"/>
            <a:ext cx="1737705" cy="184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FB01E8-6AC7-4354-C3B4-41E0F17FC459}"/>
              </a:ext>
            </a:extLst>
          </p:cNvPr>
          <p:cNvSpPr txBox="1"/>
          <p:nvPr/>
        </p:nvSpPr>
        <p:spPr>
          <a:xfrm>
            <a:off x="2879611" y="1865673"/>
            <a:ext cx="2025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Đưa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thả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trôi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7C8BFD1-96BA-57E3-14B6-33D4A2F65CD0}"/>
                  </a:ext>
                </a:extLst>
              </p:cNvPr>
              <p:cNvSpPr txBox="1"/>
              <p:nvPr/>
            </p:nvSpPr>
            <p:spPr>
              <a:xfrm>
                <a:off x="773301" y="5684721"/>
                <a:ext cx="26133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tn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err="1">
                    <a:latin typeface="Asap" panose="020B0604020202020204" charset="0"/>
                  </a:rPr>
                  <a:t>Tốc</a:t>
                </a:r>
                <a:r>
                  <a:rPr lang="en-US" dirty="0">
                    <a:latin typeface="Asap" panose="020B0604020202020204" charset="0"/>
                  </a:rPr>
                  <a:t> </a:t>
                </a:r>
                <a:r>
                  <a:rPr lang="en-US" dirty="0" err="1">
                    <a:latin typeface="Asap" panose="020B0604020202020204" charset="0"/>
                  </a:rPr>
                  <a:t>độ</a:t>
                </a:r>
                <a:r>
                  <a:rPr lang="en-US" dirty="0">
                    <a:latin typeface="Asap" panose="020B0604020202020204" charset="0"/>
                  </a:rPr>
                  <a:t> </a:t>
                </a:r>
                <a:r>
                  <a:rPr lang="en-US" dirty="0" err="1">
                    <a:latin typeface="Asap" panose="020B0604020202020204" charset="0"/>
                  </a:rPr>
                  <a:t>thực</a:t>
                </a:r>
                <a:r>
                  <a:rPr lang="en-US" dirty="0">
                    <a:latin typeface="Asap" panose="020B0604020202020204" charset="0"/>
                  </a:rPr>
                  <a:t> </a:t>
                </a:r>
                <a:r>
                  <a:rPr lang="en-US" dirty="0" err="1">
                    <a:latin typeface="Asap" panose="020B0604020202020204" charset="0"/>
                  </a:rPr>
                  <a:t>nghiệm</a:t>
                </a:r>
                <a:endParaRPr lang="en-US" dirty="0">
                  <a:latin typeface="Asap" panose="020B060402020202020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7C8BFD1-96BA-57E3-14B6-33D4A2F65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01" y="5684721"/>
                <a:ext cx="2613366" cy="369332"/>
              </a:xfrm>
              <a:prstGeom prst="rect">
                <a:avLst/>
              </a:prstGeom>
              <a:blipFill>
                <a:blip r:embed="rId3"/>
                <a:stretch>
                  <a:fillRect t="-10000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2A89236-66CE-FECA-2F1F-E42F5A5F2B3E}"/>
                  </a:ext>
                </a:extLst>
              </p:cNvPr>
              <p:cNvSpPr txBox="1"/>
              <p:nvPr/>
            </p:nvSpPr>
            <p:spPr>
              <a:xfrm>
                <a:off x="786126" y="6105142"/>
                <a:ext cx="2448142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𝑚𝑝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err="1">
                    <a:latin typeface="Asap" panose="020B0604020202020204" charset="0"/>
                  </a:rPr>
                  <a:t>Tốc</a:t>
                </a:r>
                <a:r>
                  <a:rPr lang="en-US" dirty="0">
                    <a:latin typeface="Asap" panose="020B0604020202020204" charset="0"/>
                  </a:rPr>
                  <a:t> </a:t>
                </a:r>
                <a:r>
                  <a:rPr lang="en-US" dirty="0" err="1">
                    <a:latin typeface="Asap" panose="020B0604020202020204" charset="0"/>
                  </a:rPr>
                  <a:t>độ</a:t>
                </a:r>
                <a:r>
                  <a:rPr lang="en-US" dirty="0">
                    <a:latin typeface="Asap" panose="020B0604020202020204" charset="0"/>
                  </a:rPr>
                  <a:t> </a:t>
                </a:r>
                <a:r>
                  <a:rPr lang="en-US" dirty="0" err="1">
                    <a:latin typeface="Asap" panose="020B0604020202020204" charset="0"/>
                  </a:rPr>
                  <a:t>mô</a:t>
                </a:r>
                <a:r>
                  <a:rPr lang="en-US" dirty="0">
                    <a:latin typeface="Asap" panose="020B0604020202020204" charset="0"/>
                  </a:rPr>
                  <a:t> </a:t>
                </a:r>
                <a:r>
                  <a:rPr lang="en-US" dirty="0" err="1">
                    <a:latin typeface="Asap" panose="020B0604020202020204" charset="0"/>
                  </a:rPr>
                  <a:t>phỏng</a:t>
                </a:r>
                <a:endParaRPr lang="en-US" dirty="0">
                  <a:latin typeface="Asap" panose="020B060402020202020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2A89236-66CE-FECA-2F1F-E42F5A5F2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26" y="6105142"/>
                <a:ext cx="2448142" cy="390748"/>
              </a:xfrm>
              <a:prstGeom prst="rect">
                <a:avLst/>
              </a:prstGeom>
              <a:blipFill>
                <a:blip r:embed="rId4"/>
                <a:stretch>
                  <a:fillRect t="-615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395F9DB-A424-84F0-F658-EA80BC4181DF}"/>
                  </a:ext>
                </a:extLst>
              </p:cNvPr>
              <p:cNvSpPr txBox="1"/>
              <p:nvPr/>
            </p:nvSpPr>
            <p:spPr>
              <a:xfrm>
                <a:off x="781322" y="6556391"/>
                <a:ext cx="18244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Asap" panose="020B0604020202020204" charset="0"/>
                  </a:rPr>
                  <a:t>: </a:t>
                </a:r>
                <a:r>
                  <a:rPr lang="en-US" dirty="0" err="1">
                    <a:latin typeface="Asap" panose="020B0604020202020204" charset="0"/>
                  </a:rPr>
                  <a:t>Số</a:t>
                </a:r>
                <a:r>
                  <a:rPr lang="en-US" dirty="0">
                    <a:latin typeface="Asap" panose="020B0604020202020204" charset="0"/>
                  </a:rPr>
                  <a:t> </a:t>
                </a:r>
                <a:r>
                  <a:rPr lang="en-US" dirty="0" err="1">
                    <a:latin typeface="Asap" panose="020B0604020202020204" charset="0"/>
                  </a:rPr>
                  <a:t>phần</a:t>
                </a:r>
                <a:r>
                  <a:rPr lang="en-US" dirty="0">
                    <a:latin typeface="Asap" panose="020B0604020202020204" charset="0"/>
                  </a:rPr>
                  <a:t> </a:t>
                </a:r>
                <a:r>
                  <a:rPr lang="en-US" dirty="0" err="1">
                    <a:latin typeface="Asap" panose="020B0604020202020204" charset="0"/>
                  </a:rPr>
                  <a:t>tử</a:t>
                </a:r>
                <a:endParaRPr lang="en-US" dirty="0">
                  <a:latin typeface="Asap" panose="020B0604020202020204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395F9DB-A424-84F0-F658-EA80BC418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22" y="6556391"/>
                <a:ext cx="1824457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A3D7629-2635-6B95-8A7D-D76559C4F2B0}"/>
              </a:ext>
            </a:extLst>
          </p:cNvPr>
          <p:cNvCxnSpPr>
            <a:cxnSpLocks/>
          </p:cNvCxnSpPr>
          <p:nvPr/>
        </p:nvCxnSpPr>
        <p:spPr>
          <a:xfrm>
            <a:off x="8458749" y="4012233"/>
            <a:ext cx="11223" cy="48687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96F5A97-1378-1F69-F28F-8F263F0BF4E4}"/>
              </a:ext>
            </a:extLst>
          </p:cNvPr>
          <p:cNvSpPr txBox="1"/>
          <p:nvPr/>
        </p:nvSpPr>
        <p:spPr>
          <a:xfrm>
            <a:off x="7611778" y="4061749"/>
            <a:ext cx="355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0FAD78F-F74B-F21C-BFB9-0C93913AD53E}"/>
              </a:ext>
            </a:extLst>
          </p:cNvPr>
          <p:cNvSpPr txBox="1"/>
          <p:nvPr/>
        </p:nvSpPr>
        <p:spPr>
          <a:xfrm>
            <a:off x="60182" y="905615"/>
            <a:ext cx="4998964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Ứng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dụng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thuật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toán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Sói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xám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tìm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các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thông</a:t>
            </a:r>
            <a:r>
              <a:rPr lang="en-US" sz="1600" b="1" i="1" dirty="0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 </a:t>
            </a:r>
            <a:r>
              <a:rPr lang="en-US" sz="1600" b="1" i="1" dirty="0" err="1">
                <a:solidFill>
                  <a:srgbClr val="E7191F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nton"/>
              </a:rPr>
              <a:t>số</a:t>
            </a:r>
            <a:endParaRPr lang="en-US" sz="1600" b="1" i="1" dirty="0">
              <a:solidFill>
                <a:srgbClr val="E7191F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3DEAFD6-E911-FDDA-6AF4-043726495C9A}"/>
              </a:ext>
            </a:extLst>
          </p:cNvPr>
          <p:cNvGrpSpPr/>
          <p:nvPr/>
        </p:nvGrpSpPr>
        <p:grpSpPr>
          <a:xfrm>
            <a:off x="5121243" y="1097587"/>
            <a:ext cx="5308765" cy="3339944"/>
            <a:chOff x="4025391" y="935892"/>
            <a:chExt cx="4915602" cy="3092590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C515FF3-DEE1-251E-7184-2083649EB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6" y="935892"/>
              <a:ext cx="881188" cy="1029693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83C52CC-DF4C-3570-EC30-F03C04072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136996" y="2359832"/>
              <a:ext cx="1251598" cy="300143"/>
            </a:xfrm>
            <a:prstGeom prst="rect">
              <a:avLst/>
            </a:prstGeom>
            <a:blipFill>
              <a:blip r:embed="rId8">
                <a:alphaModFix amt="16000"/>
              </a:blip>
              <a:tile tx="0" ty="0" sx="100000" sy="100000" flip="none" algn="tl"/>
            </a:blipFill>
            <a:ln>
              <a:solidFill>
                <a:sysClr val="windowText" lastClr="000000"/>
              </a:solidFill>
            </a:ln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646E680-462C-82E9-6536-E1F8920E8FB8}"/>
                </a:ext>
              </a:extLst>
            </p:cNvPr>
            <p:cNvSpPr/>
            <p:nvPr/>
          </p:nvSpPr>
          <p:spPr>
            <a:xfrm>
              <a:off x="5798386" y="1212412"/>
              <a:ext cx="1066187" cy="476653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Tốc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độ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 con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lăn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sap" panose="020B0604020202020204" charset="0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17EA1B1-DE99-75DF-FBF0-F004E5D4044E}"/>
                </a:ext>
              </a:extLst>
            </p:cNvPr>
            <p:cNvSpPr/>
            <p:nvPr/>
          </p:nvSpPr>
          <p:spPr>
            <a:xfrm>
              <a:off x="7437587" y="1794305"/>
              <a:ext cx="1503406" cy="576717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Hàm mục tiêu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7E36CAB-E5DE-8498-78EE-506AD1E4A395}"/>
                </a:ext>
              </a:extLst>
            </p:cNvPr>
            <p:cNvSpPr/>
            <p:nvPr/>
          </p:nvSpPr>
          <p:spPr>
            <a:xfrm>
              <a:off x="4026618" y="3170001"/>
              <a:ext cx="1472352" cy="85250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Bộ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thông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số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tổn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 hao </a:t>
              </a:r>
              <a:r>
                <a:rPr kumimoji="0" 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phát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sinh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và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cản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lăn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ap" panose="020B0604020202020204" charset="0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ap" panose="020B0604020202020204" charset="0"/>
                <a:ea typeface="+mn-ea"/>
                <a:cs typeface="+mn-cs"/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B736CAA-D39E-7D2F-ACC3-4BEA1D2E41BA}"/>
                </a:ext>
              </a:extLst>
            </p:cNvPr>
            <p:cNvCxnSpPr>
              <a:cxnSpLocks/>
              <a:stCxn id="73" idx="3"/>
              <a:endCxn id="78" idx="1"/>
            </p:cNvCxnSpPr>
            <p:nvPr/>
          </p:nvCxnSpPr>
          <p:spPr>
            <a:xfrm>
              <a:off x="5268584" y="1450739"/>
              <a:ext cx="529802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1B203D7-B547-50E1-1F62-14AA478A3BFF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5388593" y="2509903"/>
              <a:ext cx="423838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EE6FE666-4030-2FA1-9796-3DFDA7A44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2076" y="2071086"/>
              <a:ext cx="3418917" cy="1513592"/>
            </a:xfrm>
            <a:prstGeom prst="bentConnector3">
              <a:avLst>
                <a:gd name="adj1" fmla="val -5136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dash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6819F1E-E49B-CE51-DA0A-D0C32644A32B}"/>
                </a:ext>
              </a:extLst>
            </p:cNvPr>
            <p:cNvCxnSpPr>
              <a:cxnSpLocks/>
              <a:stCxn id="81" idx="0"/>
              <a:endCxn id="74" idx="2"/>
            </p:cNvCxnSpPr>
            <p:nvPr/>
          </p:nvCxnSpPr>
          <p:spPr>
            <a:xfrm flipV="1">
              <a:off x="4762795" y="2904649"/>
              <a:ext cx="0" cy="26535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B1004F0-2C4E-811F-57EA-9543A094DB07}"/>
                </a:ext>
              </a:extLst>
            </p:cNvPr>
            <p:cNvCxnSpPr>
              <a:cxnSpLocks/>
            </p:cNvCxnSpPr>
            <p:nvPr/>
          </p:nvCxnSpPr>
          <p:spPr>
            <a:xfrm>
              <a:off x="7115727" y="2077194"/>
              <a:ext cx="335723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C19EE0C-A488-C038-2309-9C1BA8960A4B}"/>
                </a:ext>
              </a:extLst>
            </p:cNvPr>
            <p:cNvCxnSpPr>
              <a:cxnSpLocks/>
            </p:cNvCxnSpPr>
            <p:nvPr/>
          </p:nvCxnSpPr>
          <p:spPr>
            <a:xfrm>
              <a:off x="6850952" y="1447249"/>
              <a:ext cx="275164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76B43C8-7265-C3FE-1537-2B298F2BDFE9}"/>
                </a:ext>
              </a:extLst>
            </p:cNvPr>
            <p:cNvCxnSpPr>
              <a:cxnSpLocks/>
            </p:cNvCxnSpPr>
            <p:nvPr/>
          </p:nvCxnSpPr>
          <p:spPr>
            <a:xfrm>
              <a:off x="6855080" y="2526150"/>
              <a:ext cx="271036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FEC89B2-BA82-73B6-BB1B-A1B755C2DE4F}"/>
                </a:ext>
              </a:extLst>
            </p:cNvPr>
            <p:cNvCxnSpPr>
              <a:cxnSpLocks/>
            </p:cNvCxnSpPr>
            <p:nvPr/>
          </p:nvCxnSpPr>
          <p:spPr>
            <a:xfrm>
              <a:off x="7126116" y="1443938"/>
              <a:ext cx="0" cy="1086696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13C13EC-82EA-E8F7-18C8-E5C5B2F28369}"/>
                    </a:ext>
                  </a:extLst>
                </p:cNvPr>
                <p:cNvSpPr txBox="1"/>
                <p:nvPr/>
              </p:nvSpPr>
              <p:spPr>
                <a:xfrm>
                  <a:off x="4025391" y="3751483"/>
                  <a:ext cx="147235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𝑟𝑟</m:t>
                            </m:r>
                          </m:sub>
                        </m:sSub>
                      </m:oMath>
                    </m:oMathPara>
                  </a14:m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DC44139-FC3E-A62A-C65C-A5FFAAAE5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5391" y="3751483"/>
                  <a:ext cx="1472350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64A90F-B927-7023-6AE1-4C89866FB032}"/>
                </a:ext>
              </a:extLst>
            </p:cNvPr>
            <p:cNvSpPr/>
            <p:nvPr/>
          </p:nvSpPr>
          <p:spPr>
            <a:xfrm>
              <a:off x="5835537" y="2271577"/>
              <a:ext cx="1066186" cy="47665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Tốc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độ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 con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sap" panose="020B0604020202020204" charset="0"/>
                  <a:ea typeface="+mn-ea"/>
                  <a:cs typeface="+mn-cs"/>
                </a:rPr>
                <a:t>lăn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sap" panose="020B0604020202020204" charset="0"/>
                <a:ea typeface="+mn-ea"/>
                <a:cs typeface="+mn-cs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D8EF747-FCE4-8E96-B699-7A4855D4789B}"/>
              </a:ext>
            </a:extLst>
          </p:cNvPr>
          <p:cNvGrpSpPr/>
          <p:nvPr/>
        </p:nvGrpSpPr>
        <p:grpSpPr>
          <a:xfrm>
            <a:off x="512798" y="1411293"/>
            <a:ext cx="2181727" cy="2854902"/>
            <a:chOff x="512798" y="1411293"/>
            <a:chExt cx="2181727" cy="2854902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57ACF1F-5186-8D46-675B-3149A7EB9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11" y="1411293"/>
              <a:ext cx="2171214" cy="142379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E4418020-CF23-B11D-4E5F-0F5D507A6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798" y="2842263"/>
              <a:ext cx="2171214" cy="1423932"/>
            </a:xfrm>
            <a:prstGeom prst="rect">
              <a:avLst/>
            </a:prstGeom>
          </p:spPr>
        </p:pic>
      </p:grpSp>
      <p:sp>
        <p:nvSpPr>
          <p:cNvPr id="103" name="Slide Number Placeholder 102">
            <a:extLst>
              <a:ext uri="{FF2B5EF4-FFF2-40B4-BE49-F238E27FC236}">
                <a16:creationId xmlns:a16="http://schemas.microsoft.com/office/drawing/2014/main" id="{0F317540-B5F9-ACA6-90E5-197A5929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6CE4-D79C-4D80-FADC-C341896ADE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3491" y="4612980"/>
            <a:ext cx="4446518" cy="208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20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3DE55-C469-CE28-0986-C3C087BB7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1BDAA5-78A2-8ECA-8570-1FE694BA2E30}"/>
              </a:ext>
            </a:extLst>
          </p:cNvPr>
          <p:cNvSpPr txBox="1"/>
          <p:nvPr/>
        </p:nvSpPr>
        <p:spPr>
          <a:xfrm>
            <a:off x="1528960" y="1366280"/>
            <a:ext cx="9134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None/>
            </a:pPr>
            <a:r>
              <a:rPr lang="en-US" sz="4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vi-VN" sz="4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4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KẾT QUẢ KIỂM NGHIỆM MÔ HÌNH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2A7C3-28CB-B8E2-A7D3-1282B432EE94}"/>
              </a:ext>
            </a:extLst>
          </p:cNvPr>
          <p:cNvSpPr txBox="1"/>
          <p:nvPr/>
        </p:nvSpPr>
        <p:spPr>
          <a:xfrm>
            <a:off x="939800" y="2074166"/>
            <a:ext cx="10312400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vi-VN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thả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trôi</a:t>
            </a:r>
            <a:endParaRPr lang="en-US" sz="2400" b="1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5.2 </a:t>
            </a:r>
            <a:r>
              <a:rPr lang="en-US" sz="24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kéo</a:t>
            </a:r>
            <a:r>
              <a:rPr lang="en-US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b="1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vi-VN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ắc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ắc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thả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trôi</a:t>
            </a:r>
            <a:endParaRPr lang="en-US" sz="2400" b="1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vi-VN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ắc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ắc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kéo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phanh</a:t>
            </a:r>
            <a:endParaRPr lang="en-US" sz="2400" b="1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94B88-F629-7DCB-2CD5-CE69FB36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91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BAE449A-7FBD-3BEE-8D19-8DD11311F907}"/>
              </a:ext>
            </a:extLst>
          </p:cNvPr>
          <p:cNvSpPr txBox="1"/>
          <p:nvPr/>
        </p:nvSpPr>
        <p:spPr>
          <a:xfrm>
            <a:off x="1402351" y="24426"/>
            <a:ext cx="9778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None/>
            </a:pP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KẾT QUẢ KIỂM NGHIỆM MÔ HÌNH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1E8EB25-39D9-A9C5-44E6-1B451E7A069E}"/>
              </a:ext>
            </a:extLst>
          </p:cNvPr>
          <p:cNvSpPr txBox="1">
            <a:spLocks/>
          </p:cNvSpPr>
          <p:nvPr/>
        </p:nvSpPr>
        <p:spPr>
          <a:xfrm>
            <a:off x="598263" y="411471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vi-VN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thả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trôi</a:t>
            </a:r>
            <a:endParaRPr lang="en-US" sz="2000" b="1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2AD3B-EA96-A3E7-A547-A4220FCF7C68}"/>
              </a:ext>
            </a:extLst>
          </p:cNvPr>
          <p:cNvSpPr txBox="1"/>
          <p:nvPr/>
        </p:nvSpPr>
        <p:spPr>
          <a:xfrm>
            <a:off x="2940587" y="5406250"/>
            <a:ext cx="6308746" cy="881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None/>
              <a:tabLst>
                <a:tab pos="6400800" algn="l"/>
              </a:tabLst>
            </a:pP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Đồ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thị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kiểm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nghiệm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tổn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hao ban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đầu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quán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tính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cụm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động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lực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cụm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tạo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tải</a:t>
            </a:r>
            <a:r>
              <a:rPr lang="en-US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ở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từng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tốc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độ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khác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nhau</a:t>
            </a:r>
            <a:endParaRPr lang="en-US" sz="18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D16127-AACF-79F0-9958-6DBE76C5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35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660836-70F3-494F-9F77-B9EC3E914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9" r="7746"/>
          <a:stretch>
            <a:fillRect/>
          </a:stretch>
        </p:blipFill>
        <p:spPr>
          <a:xfrm>
            <a:off x="212990" y="1452617"/>
            <a:ext cx="5897572" cy="38906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63C773-8102-C174-5092-36FA12AC4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r="7566"/>
          <a:stretch>
            <a:fillRect/>
          </a:stretch>
        </p:blipFill>
        <p:spPr>
          <a:xfrm>
            <a:off x="6186008" y="1427035"/>
            <a:ext cx="5980560" cy="391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94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A6E54-8C33-8C5D-EA17-A3A2501A5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1923C5C-B50C-2FF1-0EB6-7436FD7C0AA9}"/>
              </a:ext>
            </a:extLst>
          </p:cNvPr>
          <p:cNvSpPr txBox="1"/>
          <p:nvPr/>
        </p:nvSpPr>
        <p:spPr>
          <a:xfrm>
            <a:off x="1402351" y="24426"/>
            <a:ext cx="9778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None/>
            </a:pP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KẾT QUẢ KIỂM NGHIỆM MÔ HÌNH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1BE579-BCDC-44E2-DE34-6B378B7E3BD3}"/>
              </a:ext>
            </a:extLst>
          </p:cNvPr>
          <p:cNvSpPr txBox="1">
            <a:spLocks/>
          </p:cNvSpPr>
          <p:nvPr/>
        </p:nvSpPr>
        <p:spPr>
          <a:xfrm>
            <a:off x="598263" y="411471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5.2 </a:t>
            </a: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kéo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D81B2B-A9B6-64E8-2A5F-7F3A5497F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36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DE7A22-EE7B-618E-1CBB-3265C052DD10}"/>
              </a:ext>
            </a:extLst>
          </p:cNvPr>
          <p:cNvSpPr txBox="1"/>
          <p:nvPr/>
        </p:nvSpPr>
        <p:spPr>
          <a:xfrm>
            <a:off x="2888373" y="5377531"/>
            <a:ext cx="6404502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None/>
              <a:tabLst>
                <a:tab pos="6400800" algn="l"/>
              </a:tabLst>
            </a:pP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Đồ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thị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kiểm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nghiệm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thông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số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motor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generator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từng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cụm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khi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chưa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đặt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bánh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xe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xuống</a:t>
            </a:r>
            <a:endParaRPr lang="en-US" sz="1800" i="1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AEC1F-BB8A-AF08-33E5-7F626E9BE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0" r="7816"/>
          <a:stretch>
            <a:fillRect/>
          </a:stretch>
        </p:blipFill>
        <p:spPr>
          <a:xfrm>
            <a:off x="208655" y="1501211"/>
            <a:ext cx="5860385" cy="3876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4195BE-B5F2-4CAA-60FA-2F6D43F9B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r="7261"/>
          <a:stretch>
            <a:fillRect/>
          </a:stretch>
        </p:blipFill>
        <p:spPr>
          <a:xfrm>
            <a:off x="6090623" y="1501211"/>
            <a:ext cx="5886519" cy="387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05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05BF-0D84-BE55-8CE6-FD0A005F9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10CB83-C5C6-8F7C-5E03-1D6EFFC67983}"/>
              </a:ext>
            </a:extLst>
          </p:cNvPr>
          <p:cNvSpPr txBox="1"/>
          <p:nvPr/>
        </p:nvSpPr>
        <p:spPr>
          <a:xfrm>
            <a:off x="-540892" y="5479768"/>
            <a:ext cx="6773529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i="1" kern="100" dirty="0" err="1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Đồ</a:t>
            </a:r>
            <a:r>
              <a:rPr lang="en-US" i="1" kern="1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 </a:t>
            </a:r>
            <a:r>
              <a:rPr lang="en-US" i="1" kern="100" dirty="0" err="1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thị</a:t>
            </a:r>
            <a:r>
              <a:rPr lang="en-US" i="1" kern="1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 so </a:t>
            </a:r>
            <a:r>
              <a:rPr lang="en-US" i="1" kern="100" dirty="0" err="1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sánh</a:t>
            </a:r>
            <a:r>
              <a:rPr lang="en-US" i="1" kern="1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 </a:t>
            </a:r>
            <a:r>
              <a:rPr lang="en-US" i="1" kern="100" dirty="0" err="1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tổn</a:t>
            </a:r>
            <a:r>
              <a:rPr lang="en-US" i="1" kern="1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 hao </a:t>
            </a:r>
            <a:r>
              <a:rPr lang="en-US" i="1" kern="100" dirty="0" err="1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phát</a:t>
            </a:r>
            <a:r>
              <a:rPr lang="en-US" i="1" kern="1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 </a:t>
            </a:r>
            <a:r>
              <a:rPr lang="en-US" i="1" kern="100" dirty="0" err="1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sinh</a:t>
            </a:r>
            <a:r>
              <a:rPr lang="en-US" i="1" kern="1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 </a:t>
            </a:r>
            <a:r>
              <a:rPr lang="en-US" i="1" kern="100" dirty="0" err="1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và</a:t>
            </a:r>
            <a:r>
              <a:rPr lang="en-US" i="1" kern="1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 </a:t>
            </a:r>
            <a:r>
              <a:rPr lang="en-US" i="1" kern="100" dirty="0" err="1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momen</a:t>
            </a:r>
            <a:r>
              <a:rPr lang="en-US" i="1" kern="1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 </a:t>
            </a:r>
            <a:r>
              <a:rPr lang="en-US" i="1" kern="100" dirty="0" err="1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cản</a:t>
            </a:r>
            <a:r>
              <a:rPr lang="en-US" i="1" kern="1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 </a:t>
            </a:r>
            <a:r>
              <a:rPr lang="en-US" i="1" kern="100" dirty="0" err="1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lăn</a:t>
            </a:r>
            <a:endParaRPr lang="en-US" i="1" kern="100" dirty="0">
              <a:latin typeface="Arial" panose="020B0604020202020204" pitchFamily="34" charset="0"/>
              <a:cs typeface="Arial" panose="020B0604020202020204" pitchFamily="34" charset="0"/>
              <a:sym typeface="Anton"/>
            </a:endParaRPr>
          </a:p>
          <a:p>
            <a:pPr algn="ctr">
              <a:lnSpc>
                <a:spcPct val="150000"/>
              </a:lnSpc>
            </a:pPr>
            <a:r>
              <a:rPr lang="en-US" i="1" kern="100" dirty="0" err="1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trường</a:t>
            </a:r>
            <a:r>
              <a:rPr lang="en-US" i="1" kern="1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 </a:t>
            </a:r>
            <a:r>
              <a:rPr lang="en-US" i="1" kern="100" dirty="0" err="1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hợp</a:t>
            </a:r>
            <a:r>
              <a:rPr lang="en-US" i="1" kern="1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 1 </a:t>
            </a:r>
            <a:r>
              <a:rPr lang="en-US" i="1" kern="100" dirty="0" err="1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ắc</a:t>
            </a:r>
            <a:r>
              <a:rPr lang="en-US" i="1" kern="1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 </a:t>
            </a:r>
            <a:r>
              <a:rPr lang="en-US" i="1" kern="100" dirty="0" err="1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quy</a:t>
            </a:r>
            <a:r>
              <a:rPr lang="en-US" i="1" kern="1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 </a:t>
            </a:r>
            <a:r>
              <a:rPr lang="en-US" i="1" kern="100" dirty="0" err="1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và</a:t>
            </a:r>
            <a:r>
              <a:rPr lang="en-US" i="1" kern="1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 2 </a:t>
            </a:r>
            <a:r>
              <a:rPr lang="en-US" i="1" kern="100" dirty="0" err="1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ắc</a:t>
            </a:r>
            <a:r>
              <a:rPr lang="en-US" i="1" kern="1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 </a:t>
            </a:r>
            <a:r>
              <a:rPr lang="en-US" i="1" kern="100" dirty="0" err="1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quy</a:t>
            </a:r>
            <a:endParaRPr lang="en-US" i="1" kern="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6393C-6A61-1537-DDDE-42112CA3029F}"/>
              </a:ext>
            </a:extLst>
          </p:cNvPr>
          <p:cNvSpPr txBox="1"/>
          <p:nvPr/>
        </p:nvSpPr>
        <p:spPr>
          <a:xfrm>
            <a:off x="1402351" y="24426"/>
            <a:ext cx="9778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None/>
            </a:pP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KẾT QUẢ KIỂM NGHIỆM MÔ HÌNH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8B47B0A-E26A-F294-ED06-B0E3C307EAF2}"/>
              </a:ext>
            </a:extLst>
          </p:cNvPr>
          <p:cNvSpPr txBox="1">
            <a:spLocks/>
          </p:cNvSpPr>
          <p:nvPr/>
        </p:nvSpPr>
        <p:spPr>
          <a:xfrm>
            <a:off x="598263" y="411471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vi-VN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ắc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ắc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thả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trôi</a:t>
            </a:r>
            <a:endParaRPr lang="en-US" sz="2000" b="1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2B77FB87-A05D-7F23-9A79-EE25B259E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0" r="8616"/>
          <a:stretch>
            <a:fillRect/>
          </a:stretch>
        </p:blipFill>
        <p:spPr>
          <a:xfrm>
            <a:off x="0" y="1464517"/>
            <a:ext cx="5691747" cy="38770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6CC341-EA46-6BF4-15F1-EA2F59E2573F}"/>
              </a:ext>
            </a:extLst>
          </p:cNvPr>
          <p:cNvSpPr txBox="1"/>
          <p:nvPr/>
        </p:nvSpPr>
        <p:spPr>
          <a:xfrm>
            <a:off x="5691747" y="5479768"/>
            <a:ext cx="6407689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  <a:buNone/>
              <a:tabLst>
                <a:tab pos="6400800" algn="l"/>
              </a:tabLst>
            </a:pP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Đồ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thị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kiểm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nghiệm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tổn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hao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phát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sinh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momen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cản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lăn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khi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thả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trôi</a:t>
            </a:r>
            <a:r>
              <a:rPr lang="en-US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tải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1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ắc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quy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2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ắc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quy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04C444-57C7-32AC-2D24-16C367CF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358A2-3BC1-2F7A-A314-120BF9C75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4" r="8226"/>
          <a:stretch>
            <a:fillRect/>
          </a:stretch>
        </p:blipFill>
        <p:spPr>
          <a:xfrm>
            <a:off x="5887710" y="1362718"/>
            <a:ext cx="6209175" cy="41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2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A7E22-3205-CB06-6CA7-87035582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52393C6-503A-E7AB-9A97-6E905CE0D05D}"/>
              </a:ext>
            </a:extLst>
          </p:cNvPr>
          <p:cNvSpPr txBox="1"/>
          <p:nvPr/>
        </p:nvSpPr>
        <p:spPr>
          <a:xfrm>
            <a:off x="1402351" y="24426"/>
            <a:ext cx="9778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None/>
            </a:pP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KẾT QUẢ KIỂM NGHIỆM MÔ HÌNH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6BA780F-ECB5-070D-5DA2-DCAA7325DAB3}"/>
              </a:ext>
            </a:extLst>
          </p:cNvPr>
          <p:cNvSpPr txBox="1">
            <a:spLocks/>
          </p:cNvSpPr>
          <p:nvPr/>
        </p:nvSpPr>
        <p:spPr>
          <a:xfrm>
            <a:off x="598263" y="411471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vi-VN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ắc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ắc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kéo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phanh</a:t>
            </a:r>
            <a:endParaRPr lang="en-US" sz="2000" b="1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209EF85-DCFA-6B0F-9AA5-0EECBA369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3" r="8293"/>
          <a:stretch>
            <a:fillRect/>
          </a:stretch>
        </p:blipFill>
        <p:spPr bwMode="auto">
          <a:xfrm>
            <a:off x="6210220" y="1062457"/>
            <a:ext cx="5831717" cy="38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4AFCD1-C2DF-4DE2-491A-DB0EFD95D139}"/>
              </a:ext>
            </a:extLst>
          </p:cNvPr>
          <p:cNvSpPr txBox="1"/>
          <p:nvPr/>
        </p:nvSpPr>
        <p:spPr>
          <a:xfrm>
            <a:off x="1100475" y="4814118"/>
            <a:ext cx="3866255" cy="74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  <a:buNone/>
              <a:tabLst>
                <a:tab pos="6400800" algn="l"/>
              </a:tabLst>
            </a:pP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Đồ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thị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kiểm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nghiệm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khi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kéo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spcAft>
                <a:spcPts val="800"/>
              </a:spcAft>
              <a:buNone/>
              <a:tabLst>
                <a:tab pos="6400800" algn="l"/>
              </a:tabLst>
            </a:pP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tải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1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ắc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quy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2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ắc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quy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5BFD9-F797-4443-3A53-37EE0CF0768C}"/>
              </a:ext>
            </a:extLst>
          </p:cNvPr>
          <p:cNvSpPr txBox="1"/>
          <p:nvPr/>
        </p:nvSpPr>
        <p:spPr>
          <a:xfrm>
            <a:off x="6210220" y="4676761"/>
            <a:ext cx="5638017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  <a:buNone/>
              <a:tabLst>
                <a:tab pos="6400800" algn="l"/>
              </a:tabLst>
            </a:pP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Đồ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thị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kiểm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nghiệm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khi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phanh</a:t>
            </a:r>
            <a:r>
              <a:rPr lang="en-US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tải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1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ắc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quy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FABF3-2C9D-752C-7591-7B8F0291BF2A}"/>
              </a:ext>
            </a:extLst>
          </p:cNvPr>
          <p:cNvSpPr txBox="1"/>
          <p:nvPr/>
        </p:nvSpPr>
        <p:spPr>
          <a:xfrm>
            <a:off x="2031455" y="755884"/>
            <a:ext cx="835753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  <a:buNone/>
              <a:tabLst>
                <a:tab pos="6400800" algn="l"/>
              </a:tabLst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Sử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dụng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hệ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số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Magic Formula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trong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điều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kiện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ướt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để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kiểm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nghiệm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4100C-04F0-CF1F-4E54-DA9880F89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75"/>
          <a:stretch>
            <a:fillRect/>
          </a:stretch>
        </p:blipFill>
        <p:spPr>
          <a:xfrm>
            <a:off x="1579215" y="5954493"/>
            <a:ext cx="9031490" cy="696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26669-F4E1-2594-0690-D13DBD2CC6AD}"/>
              </a:ext>
            </a:extLst>
          </p:cNvPr>
          <p:cNvSpPr txBox="1"/>
          <p:nvPr/>
        </p:nvSpPr>
        <p:spPr>
          <a:xfrm>
            <a:off x="3388581" y="5604878"/>
            <a:ext cx="5412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Magic Formula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23513-12A8-00B8-04C7-D379B38C5DB8}"/>
              </a:ext>
            </a:extLst>
          </p:cNvPr>
          <p:cNvSpPr/>
          <p:nvPr/>
        </p:nvSpPr>
        <p:spPr>
          <a:xfrm>
            <a:off x="1646996" y="6433456"/>
            <a:ext cx="7844160" cy="187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82137E-1038-76AD-910A-692CE5E0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38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BD416-15BC-FF22-736A-E0E07ACAD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9" t="3935" r="8232" b="2972"/>
          <a:stretch>
            <a:fillRect/>
          </a:stretch>
        </p:blipFill>
        <p:spPr>
          <a:xfrm>
            <a:off x="263242" y="1243214"/>
            <a:ext cx="5831718" cy="36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01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4366E-DFE9-C46D-708A-54BEAA13C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C3977B3-5EAA-7BD7-A5A1-66F04025A059}"/>
              </a:ext>
            </a:extLst>
          </p:cNvPr>
          <p:cNvSpPr txBox="1"/>
          <p:nvPr/>
        </p:nvSpPr>
        <p:spPr>
          <a:xfrm>
            <a:off x="1206706" y="396959"/>
            <a:ext cx="9778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None/>
            </a:pP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KẾT LUẬN VÀ HƯỚNG PHÁT TRIỂN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EAA0E0-A5DB-DD47-A5DB-12B5185F1AAC}"/>
              </a:ext>
            </a:extLst>
          </p:cNvPr>
          <p:cNvSpPr txBox="1"/>
          <p:nvPr/>
        </p:nvSpPr>
        <p:spPr>
          <a:xfrm>
            <a:off x="470106" y="1421871"/>
            <a:ext cx="5405760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Đã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xây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dựng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tổng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quát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khảo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sát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động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lực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học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điện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tương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đương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cụm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động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lực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cụm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tạo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tải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tương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đương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cả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cụm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b="1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tải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Thực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nghiệm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xác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định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thông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số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cần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thiết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iểm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nghiệm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lại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giữa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đã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xây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dựng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thực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nghiệm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bằng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phần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mềm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Matlab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/Simulink.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BF0A7-6778-0E9D-61F0-391C9FBAAB38}"/>
              </a:ext>
            </a:extLst>
          </p:cNvPr>
          <p:cNvSpPr txBox="1"/>
          <p:nvPr/>
        </p:nvSpPr>
        <p:spPr>
          <a:xfrm>
            <a:off x="6432560" y="3785272"/>
            <a:ext cx="5037329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iếp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tục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nghiên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cứu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xác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định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thêm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thành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phần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lực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hưởng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đến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hệ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như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hệ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số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hiệu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chỉnh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Magic Formula,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tổn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hao do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trượt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giữa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bánh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xe</a:t>
            </a:r>
            <a:r>
              <a:rPr lang="en-US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A6DBF6-2226-2869-9D65-B1773995E116}"/>
              </a:ext>
            </a:extLst>
          </p:cNvPr>
          <p:cNvSpPr txBox="1"/>
          <p:nvPr/>
        </p:nvSpPr>
        <p:spPr>
          <a:xfrm>
            <a:off x="2011040" y="913374"/>
            <a:ext cx="2323893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724A2A-8EE6-835D-B400-2CBCF2DD7F73}"/>
              </a:ext>
            </a:extLst>
          </p:cNvPr>
          <p:cNvSpPr txBox="1"/>
          <p:nvPr/>
        </p:nvSpPr>
        <p:spPr>
          <a:xfrm>
            <a:off x="7545450" y="3210232"/>
            <a:ext cx="3107267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20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43321B-180C-83B4-09EE-1827753532FF}"/>
              </a:ext>
            </a:extLst>
          </p:cNvPr>
          <p:cNvCxnSpPr>
            <a:cxnSpLocks/>
          </p:cNvCxnSpPr>
          <p:nvPr/>
        </p:nvCxnSpPr>
        <p:spPr>
          <a:xfrm>
            <a:off x="6050656" y="1069817"/>
            <a:ext cx="0" cy="36433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FEFC921-5C63-D6BA-30D0-78A98A2B0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39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7B237-7D02-771F-1D60-1CB3851C55C7}"/>
              </a:ext>
            </a:extLst>
          </p:cNvPr>
          <p:cNvSpPr txBox="1"/>
          <p:nvPr/>
        </p:nvSpPr>
        <p:spPr>
          <a:xfrm>
            <a:off x="6432559" y="1458786"/>
            <a:ext cx="5037330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98463" algn="just"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Magic Formula,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tổn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hao do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trượt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bánh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lăn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tổn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hao ban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dải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5A750-4B72-6178-EF62-EA6015D7346F}"/>
              </a:ext>
            </a:extLst>
          </p:cNvPr>
          <p:cNvSpPr txBox="1"/>
          <p:nvPr/>
        </p:nvSpPr>
        <p:spPr>
          <a:xfrm>
            <a:off x="7372361" y="913374"/>
            <a:ext cx="3107267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endParaRPr lang="en-US" sz="20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69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AE3F2A-C0ED-910B-41E2-43A41126AA00}"/>
              </a:ext>
            </a:extLst>
          </p:cNvPr>
          <p:cNvSpPr txBox="1"/>
          <p:nvPr/>
        </p:nvSpPr>
        <p:spPr>
          <a:xfrm>
            <a:off x="953269" y="2503861"/>
            <a:ext cx="6141004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  <a:spcBef>
                <a:spcPts val="600"/>
              </a:spcBef>
            </a:pPr>
            <a:r>
              <a:rPr lang="vi-VN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1.1. Mục tiêu</a:t>
            </a:r>
            <a:endParaRPr lang="vi-VN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3175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1257300" algn="l"/>
                <a:tab pos="6400800" algn="l"/>
              </a:tabLs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hình hóa mô hình khảo sát động lực học xe điện.</a:t>
            </a:r>
          </a:p>
          <a:p>
            <a:pPr marL="0" lvl="1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1257300" algn="l"/>
                <a:tab pos="6400800" algn="l"/>
              </a:tabLs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 nghiệm xác định các thông số đặc trưng của mô hình khảo sát động lực học xe điện.</a:t>
            </a:r>
          </a:p>
          <a:p>
            <a:pPr marL="0" lvl="1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1257300" algn="l"/>
                <a:tab pos="6400800" algn="l"/>
              </a:tabLs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 nghiệm kết quả mô hình xây dựng so với thực nghiệm bằng phần mềm Matlab/Simulink.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1FF08-F1CE-CEC5-3C55-47245AD6D24C}"/>
              </a:ext>
            </a:extLst>
          </p:cNvPr>
          <p:cNvSpPr txBox="1"/>
          <p:nvPr/>
        </p:nvSpPr>
        <p:spPr>
          <a:xfrm>
            <a:off x="3047499" y="146531"/>
            <a:ext cx="6097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I. GIỚI THIỆU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2049CE-6CF5-7CB6-3594-4FEFAAFB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machine with a wheel and wires&#10;&#10;AI-generated content may be incorrect.">
            <a:extLst>
              <a:ext uri="{FF2B5EF4-FFF2-40B4-BE49-F238E27FC236}">
                <a16:creationId xmlns:a16="http://schemas.microsoft.com/office/drawing/2014/main" id="{C35D92AA-9A11-4C05-89CC-2DA944812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347" y="2503861"/>
            <a:ext cx="4218147" cy="3163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BDF5B4-35A5-105D-8214-0D3E01BC7A61}"/>
              </a:ext>
            </a:extLst>
          </p:cNvPr>
          <p:cNvSpPr txBox="1"/>
          <p:nvPr/>
        </p:nvSpPr>
        <p:spPr>
          <a:xfrm>
            <a:off x="1355746" y="948078"/>
            <a:ext cx="9666149" cy="8720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  <a:spcBef>
                <a:spcPts val="600"/>
              </a:spcBef>
            </a:pP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phỏng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bám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phỏng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2E5AB-AE45-281D-04BB-521B35363598}"/>
              </a:ext>
            </a:extLst>
          </p:cNvPr>
          <p:cNvSpPr txBox="1"/>
          <p:nvPr/>
        </p:nvSpPr>
        <p:spPr>
          <a:xfrm>
            <a:off x="7369386" y="5725256"/>
            <a:ext cx="4218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643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DE953-1A02-5F39-5195-E52E125D0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A1F116-F950-FCA6-2C8B-8EAEF2B9F5F4}"/>
              </a:ext>
            </a:extLst>
          </p:cNvPr>
          <p:cNvSpPr txBox="1"/>
          <p:nvPr/>
        </p:nvSpPr>
        <p:spPr>
          <a:xfrm>
            <a:off x="1206706" y="1495466"/>
            <a:ext cx="97785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None/>
            </a:pPr>
            <a:r>
              <a:rPr lang="en-US" sz="4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LỜI CẢM ƠN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3FDF0-83E5-C804-0240-647202027384}"/>
              </a:ext>
            </a:extLst>
          </p:cNvPr>
          <p:cNvSpPr txBox="1"/>
          <p:nvPr/>
        </p:nvSpPr>
        <p:spPr>
          <a:xfrm>
            <a:off x="1909692" y="2625671"/>
            <a:ext cx="8372616" cy="1606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sz="32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Tụi</a:t>
            </a:r>
            <a:r>
              <a:rPr lang="en-US" sz="32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32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</a:t>
            </a:r>
            <a:r>
              <a:rPr lang="en-US" sz="32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chân</a:t>
            </a:r>
            <a:r>
              <a:rPr lang="en-US" sz="32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2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32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</a:t>
            </a:r>
            <a:r>
              <a:rPr lang="en-US" sz="32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32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sz="32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sz="32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32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32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dõi</a:t>
            </a:r>
            <a:r>
              <a:rPr lang="en-US" sz="32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lắng</a:t>
            </a:r>
            <a:r>
              <a:rPr lang="en-US" sz="32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nghe</a:t>
            </a:r>
            <a:endParaRPr lang="en-US" sz="32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645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802176-91A3-B850-EFB6-C5CBF038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FED8DBC-8EDB-15BA-D711-56E7FD40C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94" y="1601733"/>
            <a:ext cx="7473011" cy="440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48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BF995D-B78F-A699-897C-DE6024AB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99229-E341-2C37-F43E-A7D0231A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41" y="1475448"/>
            <a:ext cx="5005317" cy="39071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DAB693-F60D-7DD8-CFDB-9BF0AF1E30F9}"/>
              </a:ext>
            </a:extLst>
          </p:cNvPr>
          <p:cNvSpPr txBox="1"/>
          <p:nvPr/>
        </p:nvSpPr>
        <p:spPr>
          <a:xfrm>
            <a:off x="4794973" y="5694496"/>
            <a:ext cx="260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Stribeck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834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87BF3-D50E-4072-735D-6451E3AB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010" y="6155340"/>
            <a:ext cx="402990" cy="365125"/>
          </a:xfrm>
        </p:spPr>
        <p:txBody>
          <a:bodyPr/>
          <a:lstStyle/>
          <a:p>
            <a:fld id="{EA57365C-3297-4028-AE2E-07E638D6BD4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Google Shape;131;p20">
            <a:extLst>
              <a:ext uri="{FF2B5EF4-FFF2-40B4-BE49-F238E27FC236}">
                <a16:creationId xmlns:a16="http://schemas.microsoft.com/office/drawing/2014/main" id="{88772CCD-6C43-0CEC-9ADF-F0957011D31F}"/>
              </a:ext>
            </a:extLst>
          </p:cNvPr>
          <p:cNvSpPr/>
          <p:nvPr/>
        </p:nvSpPr>
        <p:spPr>
          <a:xfrm>
            <a:off x="11739716" y="6130365"/>
            <a:ext cx="452284" cy="390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467" b="1">
                <a:solidFill>
                  <a:srgbClr val="FFFFFF"/>
                </a:solidFill>
              </a:rPr>
              <a:t>34</a:t>
            </a:r>
            <a:endParaRPr sz="1467" b="1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63647F-C63B-3F46-39A7-7D7FD83592FA}"/>
              </a:ext>
            </a:extLst>
          </p:cNvPr>
          <p:cNvSpPr txBox="1"/>
          <p:nvPr/>
        </p:nvSpPr>
        <p:spPr>
          <a:xfrm>
            <a:off x="0" y="471288"/>
            <a:ext cx="7993626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vi-VN" sz="2400" b="1" u="sng">
                <a:solidFill>
                  <a:schemeClr val="accent1">
                    <a:lumMod val="75000"/>
                  </a:schemeClr>
                </a:solidFill>
                <a:latin typeface="Segoe UI"/>
                <a:ea typeface="Roboto"/>
                <a:cs typeface="Segoe UI"/>
              </a:rPr>
              <a:t>Đọc tốc độ bánh xe, con lăn</a:t>
            </a:r>
            <a:endParaRPr lang="vi-VN" sz="2400" b="1" u="sng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90627-4C12-865C-2FB8-FCA018DF2FAA}"/>
              </a:ext>
            </a:extLst>
          </p:cNvPr>
          <p:cNvSpPr txBox="1"/>
          <p:nvPr/>
        </p:nvSpPr>
        <p:spPr>
          <a:xfrm>
            <a:off x="0" y="953988"/>
            <a:ext cx="6459794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vi-VN" sz="2000" b="1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Đọc tín hiệu xung</a:t>
            </a:r>
            <a:endParaRPr lang="vi-VN" sz="2000" b="1" i="1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C5EBCE-CC06-F6A5-4133-D61D81216ACD}"/>
              </a:ext>
            </a:extLst>
          </p:cNvPr>
          <p:cNvGrpSpPr/>
          <p:nvPr/>
        </p:nvGrpSpPr>
        <p:grpSpPr>
          <a:xfrm>
            <a:off x="-54604" y="1737382"/>
            <a:ext cx="9260027" cy="3753186"/>
            <a:chOff x="690218" y="1813291"/>
            <a:chExt cx="8470003" cy="347051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F105E9-962D-FDD2-E117-1F82F2CF7BBE}"/>
                </a:ext>
              </a:extLst>
            </p:cNvPr>
            <p:cNvCxnSpPr>
              <a:cxnSpLocks/>
            </p:cNvCxnSpPr>
            <p:nvPr/>
          </p:nvCxnSpPr>
          <p:spPr>
            <a:xfrm>
              <a:off x="999449" y="3038168"/>
              <a:ext cx="8075725" cy="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6AAE43-83E8-30E1-B4E5-ED5E847475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7858" y="2054942"/>
              <a:ext cx="668594" cy="993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6E2160-4340-A826-803B-9E965C879E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52" y="2054942"/>
              <a:ext cx="0" cy="993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584060-8F5F-0F53-2FA1-B42BE8A847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7453" y="2052386"/>
              <a:ext cx="26055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DC23D9-2645-631F-4687-B1219DD98A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52" y="2045110"/>
              <a:ext cx="668594" cy="993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40F7B08-0B75-AD3B-9432-8A59CFDBCF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5046" y="2045110"/>
              <a:ext cx="0" cy="993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E3449D-4122-19C1-0487-3BF88411E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6047" y="2042554"/>
              <a:ext cx="26055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43C5679-AA8A-EF96-A463-C264BE9DC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5045" y="2042554"/>
              <a:ext cx="668594" cy="993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422F938-1012-FC5C-2DC6-CA6FA3890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639" y="2042554"/>
              <a:ext cx="0" cy="993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8EB867F-7D2D-B7A4-8979-841491D650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4640" y="2039998"/>
              <a:ext cx="26055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083B62A-E510-204A-3C8A-75000AF57B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7650" y="2042554"/>
              <a:ext cx="668594" cy="993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FA2477A-9E49-BCE5-3B3B-C3688E2910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244" y="2042554"/>
              <a:ext cx="0" cy="993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05CFC6-6150-981E-604F-10B1A44394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245" y="2039998"/>
              <a:ext cx="26055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F6D2767-8C8A-5583-ACCB-F602722ADF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7858" y="3044362"/>
              <a:ext cx="0" cy="1694565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65D31C-F041-72EB-40A7-E0E2AF331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7858" y="3483274"/>
              <a:ext cx="668594" cy="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ED5CF5E-E1DC-ADE2-B6C4-A4AD88306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52" y="3035612"/>
              <a:ext cx="5506" cy="447454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0CD7B3-E4E8-1F1D-71B3-001E9E34DAA3}"/>
                </a:ext>
              </a:extLst>
            </p:cNvPr>
            <p:cNvSpPr txBox="1"/>
            <p:nvPr/>
          </p:nvSpPr>
          <p:spPr>
            <a:xfrm>
              <a:off x="1263033" y="3209417"/>
              <a:ext cx="75786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/>
                <a:t>F-timer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C6D67A-1824-7B15-2160-066F17D0C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7858" y="3965443"/>
              <a:ext cx="1618092" cy="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81041B-A435-DC4E-837C-B0D275BF5046}"/>
                </a:ext>
              </a:extLst>
            </p:cNvPr>
            <p:cNvSpPr txBox="1"/>
            <p:nvPr/>
          </p:nvSpPr>
          <p:spPr>
            <a:xfrm>
              <a:off x="1813118" y="3673055"/>
              <a:ext cx="69897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/>
                <a:t>F_cap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5867989-40F9-3EB6-A393-5BEF65A9A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5210" y="2056679"/>
              <a:ext cx="668594" cy="993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752BBDA-C1B9-F717-36BD-BD9B07E47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3804" y="2056679"/>
              <a:ext cx="0" cy="993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1F4ADEF-FCDD-AB31-5F3E-661E1631B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4805" y="2054123"/>
              <a:ext cx="26055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A72F6F7-CFA5-DE34-9EE1-9EF20FEE2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97858" y="4739689"/>
              <a:ext cx="0" cy="5410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F4AA629-85DB-0069-821A-00D299FB8EB0}"/>
                </a:ext>
              </a:extLst>
            </p:cNvPr>
            <p:cNvCxnSpPr>
              <a:cxnSpLocks/>
            </p:cNvCxnSpPr>
            <p:nvPr/>
          </p:nvCxnSpPr>
          <p:spPr>
            <a:xfrm>
              <a:off x="1297858" y="4739308"/>
              <a:ext cx="6685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A0AF235-F19B-BBFA-6D13-BF00A5499730}"/>
                </a:ext>
              </a:extLst>
            </p:cNvPr>
            <p:cNvCxnSpPr>
              <a:cxnSpLocks/>
            </p:cNvCxnSpPr>
            <p:nvPr/>
          </p:nvCxnSpPr>
          <p:spPr>
            <a:xfrm>
              <a:off x="1966452" y="4739689"/>
              <a:ext cx="0" cy="5410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25F7602-D379-6625-FB19-B9B082258E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5280709"/>
              <a:ext cx="2462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61C30B0-D3BD-3FB5-45DB-428D0D2B202B}"/>
                </a:ext>
              </a:extLst>
            </p:cNvPr>
            <p:cNvCxnSpPr>
              <a:cxnSpLocks/>
            </p:cNvCxnSpPr>
            <p:nvPr/>
          </p:nvCxnSpPr>
          <p:spPr>
            <a:xfrm>
              <a:off x="4615210" y="4739308"/>
              <a:ext cx="0" cy="5410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A0FE5A9-8ACB-2874-7458-E8B2AB304E6A}"/>
                </a:ext>
              </a:extLst>
            </p:cNvPr>
            <p:cNvCxnSpPr>
              <a:cxnSpLocks/>
            </p:cNvCxnSpPr>
            <p:nvPr/>
          </p:nvCxnSpPr>
          <p:spPr>
            <a:xfrm>
              <a:off x="4615210" y="4739308"/>
              <a:ext cx="6685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0657728-AB07-717A-BAF3-590C3F1CB3C7}"/>
                </a:ext>
              </a:extLst>
            </p:cNvPr>
            <p:cNvCxnSpPr>
              <a:cxnSpLocks/>
            </p:cNvCxnSpPr>
            <p:nvPr/>
          </p:nvCxnSpPr>
          <p:spPr>
            <a:xfrm>
              <a:off x="5283804" y="4739308"/>
              <a:ext cx="0" cy="5410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A8ACD1B-5493-61BE-6A6C-3A5B1927CC74}"/>
                </a:ext>
              </a:extLst>
            </p:cNvPr>
            <p:cNvCxnSpPr>
              <a:cxnSpLocks/>
            </p:cNvCxnSpPr>
            <p:nvPr/>
          </p:nvCxnSpPr>
          <p:spPr>
            <a:xfrm>
              <a:off x="5283804" y="5280328"/>
              <a:ext cx="4778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8FE0CC2-D78B-BC8A-C1F6-270642A02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4862" y="2823668"/>
              <a:ext cx="0" cy="1915259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98AB57-9C24-DD25-AAC3-D13809650339}"/>
                </a:ext>
              </a:extLst>
            </p:cNvPr>
            <p:cNvSpPr txBox="1"/>
            <p:nvPr/>
          </p:nvSpPr>
          <p:spPr>
            <a:xfrm>
              <a:off x="8341980" y="4738927"/>
              <a:ext cx="81824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300"/>
                <a:t>…</a:t>
              </a:r>
              <a:endParaRPr lang="en-US" sz="13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A82175-1F72-6963-92AC-3D34E2ADA860}"/>
                </a:ext>
              </a:extLst>
            </p:cNvPr>
            <p:cNvSpPr txBox="1"/>
            <p:nvPr/>
          </p:nvSpPr>
          <p:spPr>
            <a:xfrm>
              <a:off x="1520681" y="1813291"/>
              <a:ext cx="9290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/>
                <a:t>TOP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9AEB4D5-3DEF-CE5B-E3BA-7149A1B213E3}"/>
                </a:ext>
              </a:extLst>
            </p:cNvPr>
            <p:cNvCxnSpPr>
              <a:cxnSpLocks/>
            </p:cNvCxnSpPr>
            <p:nvPr/>
          </p:nvCxnSpPr>
          <p:spPr>
            <a:xfrm>
              <a:off x="2915950" y="4742786"/>
              <a:ext cx="0" cy="5410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EAB4C61-F5B2-C7F0-18D8-11908F96655B}"/>
                </a:ext>
              </a:extLst>
            </p:cNvPr>
            <p:cNvCxnSpPr>
              <a:cxnSpLocks/>
            </p:cNvCxnSpPr>
            <p:nvPr/>
          </p:nvCxnSpPr>
          <p:spPr>
            <a:xfrm>
              <a:off x="2915950" y="4739308"/>
              <a:ext cx="6685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0AEB059-7476-2D66-208D-3C1DC9C82656}"/>
                </a:ext>
              </a:extLst>
            </p:cNvPr>
            <p:cNvCxnSpPr>
              <a:cxnSpLocks/>
            </p:cNvCxnSpPr>
            <p:nvPr/>
          </p:nvCxnSpPr>
          <p:spPr>
            <a:xfrm>
              <a:off x="3572448" y="4739308"/>
              <a:ext cx="0" cy="5410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4D2CC30-F134-4B4C-0424-DFAAEA40C291}"/>
                </a:ext>
              </a:extLst>
            </p:cNvPr>
            <p:cNvCxnSpPr>
              <a:cxnSpLocks/>
            </p:cNvCxnSpPr>
            <p:nvPr/>
          </p:nvCxnSpPr>
          <p:spPr>
            <a:xfrm>
              <a:off x="1966452" y="5280328"/>
              <a:ext cx="9494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EEFEE91-1690-6521-E4C8-8CE6F737A98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544" y="5280328"/>
              <a:ext cx="10306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F661F4-88CF-D1D2-EBC7-9E10C6240C17}"/>
                </a:ext>
              </a:extLst>
            </p:cNvPr>
            <p:cNvCxnSpPr>
              <a:cxnSpLocks/>
            </p:cNvCxnSpPr>
            <p:nvPr/>
          </p:nvCxnSpPr>
          <p:spPr>
            <a:xfrm>
              <a:off x="5761703" y="4742786"/>
              <a:ext cx="0" cy="5410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F10A0FD-0D7C-74AB-851F-A98321BCBBDE}"/>
                </a:ext>
              </a:extLst>
            </p:cNvPr>
            <p:cNvCxnSpPr>
              <a:cxnSpLocks/>
            </p:cNvCxnSpPr>
            <p:nvPr/>
          </p:nvCxnSpPr>
          <p:spPr>
            <a:xfrm>
              <a:off x="5761703" y="4739308"/>
              <a:ext cx="6685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8928A04-3A7E-C166-C8BE-7E4926D3A1B8}"/>
                </a:ext>
              </a:extLst>
            </p:cNvPr>
            <p:cNvCxnSpPr>
              <a:cxnSpLocks/>
            </p:cNvCxnSpPr>
            <p:nvPr/>
          </p:nvCxnSpPr>
          <p:spPr>
            <a:xfrm>
              <a:off x="6430297" y="4739308"/>
              <a:ext cx="0" cy="5410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6E246FF-6EE0-F27B-38A2-4F182DFF2CF5}"/>
                </a:ext>
              </a:extLst>
            </p:cNvPr>
            <p:cNvCxnSpPr>
              <a:cxnSpLocks/>
            </p:cNvCxnSpPr>
            <p:nvPr/>
          </p:nvCxnSpPr>
          <p:spPr>
            <a:xfrm>
              <a:off x="6430297" y="5280328"/>
              <a:ext cx="344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2B1630F-96BC-8F21-44B0-83D70872A913}"/>
                </a:ext>
              </a:extLst>
            </p:cNvPr>
            <p:cNvCxnSpPr>
              <a:cxnSpLocks/>
            </p:cNvCxnSpPr>
            <p:nvPr/>
          </p:nvCxnSpPr>
          <p:spPr>
            <a:xfrm>
              <a:off x="6774862" y="4739308"/>
              <a:ext cx="0" cy="5410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854D00E-01A9-3A61-2920-51635B842DAC}"/>
                </a:ext>
              </a:extLst>
            </p:cNvPr>
            <p:cNvCxnSpPr>
              <a:cxnSpLocks/>
            </p:cNvCxnSpPr>
            <p:nvPr/>
          </p:nvCxnSpPr>
          <p:spPr>
            <a:xfrm>
              <a:off x="6774862" y="4738927"/>
              <a:ext cx="6685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19FF2CE-6B58-C94B-704A-A5EA0912F1B2}"/>
                </a:ext>
              </a:extLst>
            </p:cNvPr>
            <p:cNvCxnSpPr>
              <a:cxnSpLocks/>
            </p:cNvCxnSpPr>
            <p:nvPr/>
          </p:nvCxnSpPr>
          <p:spPr>
            <a:xfrm>
              <a:off x="7443456" y="4739308"/>
              <a:ext cx="0" cy="5410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AA80C4-1F79-3AB5-3CE7-1D8F2223545D}"/>
                </a:ext>
              </a:extLst>
            </p:cNvPr>
            <p:cNvCxnSpPr>
              <a:cxnSpLocks/>
            </p:cNvCxnSpPr>
            <p:nvPr/>
          </p:nvCxnSpPr>
          <p:spPr>
            <a:xfrm>
              <a:off x="7441789" y="5280328"/>
              <a:ext cx="2462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2BFC190-D721-D840-356C-746CB443FBDD}"/>
                </a:ext>
              </a:extLst>
            </p:cNvPr>
            <p:cNvCxnSpPr>
              <a:cxnSpLocks/>
            </p:cNvCxnSpPr>
            <p:nvPr/>
          </p:nvCxnSpPr>
          <p:spPr>
            <a:xfrm>
              <a:off x="7688087" y="4739308"/>
              <a:ext cx="0" cy="5410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7173978-2820-CA7B-E2C3-A8D99DB28743}"/>
                </a:ext>
              </a:extLst>
            </p:cNvPr>
            <p:cNvCxnSpPr>
              <a:cxnSpLocks/>
            </p:cNvCxnSpPr>
            <p:nvPr/>
          </p:nvCxnSpPr>
          <p:spPr>
            <a:xfrm>
              <a:off x="7688087" y="4738927"/>
              <a:ext cx="6685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16EC5D5-9CE7-BCD0-F36E-F41157B4818F}"/>
                </a:ext>
              </a:extLst>
            </p:cNvPr>
            <p:cNvCxnSpPr>
              <a:cxnSpLocks/>
            </p:cNvCxnSpPr>
            <p:nvPr/>
          </p:nvCxnSpPr>
          <p:spPr>
            <a:xfrm>
              <a:off x="8356681" y="4739308"/>
              <a:ext cx="0" cy="5410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1DE0E4-5C7C-7B6A-F8FB-9F0D3B347856}"/>
                </a:ext>
              </a:extLst>
            </p:cNvPr>
            <p:cNvCxnSpPr>
              <a:cxnSpLocks/>
            </p:cNvCxnSpPr>
            <p:nvPr/>
          </p:nvCxnSpPr>
          <p:spPr>
            <a:xfrm>
              <a:off x="8356681" y="5280328"/>
              <a:ext cx="2462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845C9B3-7CA9-F157-5483-E00D29FB7A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8555" y="2596896"/>
              <a:ext cx="0" cy="2142031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044CE37-D5E1-7860-7611-EC66CFAC1F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1703" y="2343150"/>
              <a:ext cx="0" cy="237502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BE616BF-EA3E-EA31-8527-75BB262D9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9260" y="2056678"/>
              <a:ext cx="668594" cy="993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F0C4CDA-37AF-92E0-7BB2-B275081F3A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7854" y="2056678"/>
              <a:ext cx="0" cy="993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EE445BB-23FC-5B0D-2953-B6FA90B6D5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8855" y="2054122"/>
              <a:ext cx="26055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FAD0847-4C67-E1AD-71E3-825F7FF0C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4713" y="2063311"/>
              <a:ext cx="668594" cy="993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FA950F7-311D-F6CD-5AEE-6C9CCAB07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3307" y="2063311"/>
              <a:ext cx="0" cy="993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34464E-4298-FF86-D844-1F8E5709E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4308" y="2060755"/>
              <a:ext cx="26055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43A6AE4-ED73-5CFD-01CF-CF0B012599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8895" y="3035612"/>
              <a:ext cx="0" cy="1682558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377B41-60FC-66AA-C565-2260486E1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0320" y="2373630"/>
              <a:ext cx="26055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E4A2FD5-B090-45C3-A4AE-B5A06B0AB8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5673" y="2618184"/>
              <a:ext cx="26055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55C365D-8683-026D-EE8D-355837C73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5766" y="3965443"/>
              <a:ext cx="1729444" cy="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44BA9D-9342-B2B2-7BD9-ABEFDC5962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1558" y="3965443"/>
              <a:ext cx="1146493" cy="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9523909-BE6E-17FE-84F0-0212B04B97DD}"/>
                </a:ext>
              </a:extLst>
            </p:cNvPr>
            <p:cNvSpPr txBox="1"/>
            <p:nvPr/>
          </p:nvSpPr>
          <p:spPr>
            <a:xfrm>
              <a:off x="3475816" y="3647853"/>
              <a:ext cx="69897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/>
                <a:t>F_cap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F12F0C0-E4A1-A7BD-47EA-40990AAEF4E4}"/>
                </a:ext>
              </a:extLst>
            </p:cNvPr>
            <p:cNvSpPr txBox="1"/>
            <p:nvPr/>
          </p:nvSpPr>
          <p:spPr>
            <a:xfrm>
              <a:off x="4863722" y="3636786"/>
              <a:ext cx="69897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/>
                <a:t>F_cap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B67332C-A2B7-F55A-AD10-7F184143F96F}"/>
                </a:ext>
              </a:extLst>
            </p:cNvPr>
            <p:cNvSpPr txBox="1"/>
            <p:nvPr/>
          </p:nvSpPr>
          <p:spPr>
            <a:xfrm>
              <a:off x="2431527" y="2341540"/>
              <a:ext cx="99417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/>
                <a:t>Cap_value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A3A56F8-342D-6FDF-90EE-D3CD3DF8CEDC}"/>
                </a:ext>
              </a:extLst>
            </p:cNvPr>
            <p:cNvSpPr txBox="1"/>
            <p:nvPr/>
          </p:nvSpPr>
          <p:spPr>
            <a:xfrm>
              <a:off x="690218" y="2696238"/>
              <a:ext cx="12976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/>
                <a:t>Cap_old_value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A24D066-9939-79BF-7986-0C2046748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7581" y="3035612"/>
              <a:ext cx="26055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1AF66FD-C057-F945-96E6-C83D780CC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4585" y="2831780"/>
              <a:ext cx="26055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3990D14-9858-948D-0CFB-525596D841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5006" y="3965443"/>
              <a:ext cx="1029856" cy="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EE6A207-D07A-60F0-50AE-81BF86F6C211}"/>
                </a:ext>
              </a:extLst>
            </p:cNvPr>
            <p:cNvSpPr txBox="1"/>
            <p:nvPr/>
          </p:nvSpPr>
          <p:spPr>
            <a:xfrm>
              <a:off x="5910446" y="3635103"/>
              <a:ext cx="69897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/>
                <a:t>F_cap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4342ED8-F56E-78D4-8534-97B46EE32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8201" y="2052386"/>
              <a:ext cx="668594" cy="993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B10F8F3-46E9-AFAB-C6FF-A1676A7D6F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6795" y="2052386"/>
              <a:ext cx="0" cy="993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5065664-07FA-DDBA-197C-5735B37DBE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7796" y="2049830"/>
              <a:ext cx="26055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E3388B1-BE07-CE7A-AC34-04560B854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2353" y="2042554"/>
              <a:ext cx="668594" cy="993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C3743D7-9889-52D7-AE6C-457C39A511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0947" y="2042554"/>
              <a:ext cx="0" cy="993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F18D384-651A-6400-70CD-69FE01A07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1948" y="2039998"/>
              <a:ext cx="26055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0643DFB-4E3D-4836-ED24-7F45062C9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8087" y="2456688"/>
              <a:ext cx="0" cy="2282239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CED677B-EA05-38DF-9443-8755B1FEE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0946" y="2034751"/>
              <a:ext cx="668594" cy="993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F55041-0F03-BF74-9DC5-FA78B95B6D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9540" y="2034751"/>
              <a:ext cx="0" cy="993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8A3E66C-0699-9D6D-6D02-8CBD5E09C0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0541" y="2032195"/>
              <a:ext cx="26055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986150B-49BF-F2A6-3060-B260BFAA0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7810" y="2477769"/>
              <a:ext cx="26055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359C073-3B5E-6C2A-C94B-F8C47B098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8936" y="3968486"/>
              <a:ext cx="919151" cy="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55459B7-6787-1C7F-29A0-BCAD7DE89D4E}"/>
                </a:ext>
              </a:extLst>
            </p:cNvPr>
            <p:cNvSpPr txBox="1"/>
            <p:nvPr/>
          </p:nvSpPr>
          <p:spPr>
            <a:xfrm>
              <a:off x="6923604" y="3647853"/>
              <a:ext cx="69897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/>
                <a:t>F_cap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C4DA392-5D8E-6FD1-C23C-27FAF87BB857}"/>
                </a:ext>
              </a:extLst>
            </p:cNvPr>
            <p:cNvSpPr txBox="1"/>
            <p:nvPr/>
          </p:nvSpPr>
          <p:spPr>
            <a:xfrm>
              <a:off x="8193858" y="2608313"/>
              <a:ext cx="81824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300"/>
                <a:t>…</a:t>
              </a:r>
              <a:endParaRPr lang="en-US" sz="1300"/>
            </a:p>
          </p:txBody>
        </p:sp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37A11E1C-D559-88B6-7C30-85C46F4CE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423" y="2348411"/>
            <a:ext cx="2760435" cy="105031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D103732-DC76-400D-013C-D40FB5AB1C80}"/>
              </a:ext>
            </a:extLst>
          </p:cNvPr>
          <p:cNvSpPr txBox="1"/>
          <p:nvPr/>
        </p:nvSpPr>
        <p:spPr>
          <a:xfrm>
            <a:off x="8658035" y="3157707"/>
            <a:ext cx="3351765" cy="326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>
                <a:latin typeface="+mn-lt"/>
              </a:rPr>
              <a:t>Trong đó: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>
                <a:latin typeface="+mn-lt"/>
              </a:rPr>
              <a:t>f_cap: tần số giữa 2 lần xung cạnh lên (xung/s)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>
                <a:latin typeface="+mn-lt"/>
              </a:rPr>
              <a:t>resolution: số xung trong 1 chu kỳ quay</a:t>
            </a:r>
          </a:p>
          <a:p>
            <a:pPr>
              <a:lnSpc>
                <a:spcPct val="150000"/>
              </a:lnSpc>
            </a:pPr>
            <a:r>
              <a:rPr lang="vi-VN" sz="2000">
                <a:latin typeface="+mn-lt"/>
              </a:rPr>
              <a:t>Với: đĩa bánh xe là 38 xung             đĩa con lăn là 48 xung</a:t>
            </a:r>
          </a:p>
        </p:txBody>
      </p:sp>
    </p:spTree>
    <p:extLst>
      <p:ext uri="{BB962C8B-B14F-4D97-AF65-F5344CB8AC3E}">
        <p14:creationId xmlns:p14="http://schemas.microsoft.com/office/powerpoint/2010/main" val="1471448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647EA2-0C8F-59A7-CB4A-B0F625FB3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25C7A23-E9C9-C435-6E86-860572F9F4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593162" cy="359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diagram of a system&#10;&#10;AI-generated content may be incorrect.">
            <a:extLst>
              <a:ext uri="{FF2B5EF4-FFF2-40B4-BE49-F238E27FC236}">
                <a16:creationId xmlns:a16="http://schemas.microsoft.com/office/drawing/2014/main" id="{69A851F8-6F2E-6EED-A658-95957822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697" y="859168"/>
            <a:ext cx="6743806" cy="380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A849D9-7C96-1EA9-D32C-F617F0743103}"/>
              </a:ext>
            </a:extLst>
          </p:cNvPr>
          <p:cNvSpPr txBox="1"/>
          <p:nvPr/>
        </p:nvSpPr>
        <p:spPr>
          <a:xfrm>
            <a:off x="4154689" y="4942584"/>
            <a:ext cx="4541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875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35F19-917F-3370-5F9C-B9ED13CCA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58FEA4-5401-7E52-01D1-1C188C59CFDC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I. GIỚI THIỆU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CE512-16CF-0669-8334-469A432C7766}"/>
              </a:ext>
            </a:extLst>
          </p:cNvPr>
          <p:cNvSpPr txBox="1"/>
          <p:nvPr/>
        </p:nvSpPr>
        <p:spPr>
          <a:xfrm>
            <a:off x="838200" y="1494227"/>
            <a:ext cx="61026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lvl="1" algn="just">
              <a:lnSpc>
                <a:spcPct val="150000"/>
              </a:lnSpc>
              <a:spcBef>
                <a:spcPts val="1000"/>
              </a:spcBef>
            </a:pP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1.2. 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Phương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2000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 indent="-228600" algn="just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phỏng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/Simulink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>
              <a:lnSpc>
                <a:spcPct val="150000"/>
              </a:lnSpc>
              <a:spcBef>
                <a:spcPts val="1000"/>
              </a:spcBef>
            </a:pP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1.3. Phạm vi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2000" i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 indent="-228600" algn="just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Xây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dựng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tổng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quát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tương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đương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cụm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lực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cụm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tạo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tải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tương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đương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cả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cụm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tải</a:t>
            </a:r>
            <a:r>
              <a:rPr lang="en-US" sz="2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lvl="1" indent="-228600" algn="just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kéo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thả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trôi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phanh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image49.png" descr="A blue and yellow machine with a wooden box and a wooden table&#10;&#10;Description automatically generated">
            <a:extLst>
              <a:ext uri="{FF2B5EF4-FFF2-40B4-BE49-F238E27FC236}">
                <a16:creationId xmlns:a16="http://schemas.microsoft.com/office/drawing/2014/main" id="{9CD39654-8905-370F-4716-5A936041812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3" r="30599" b="2"/>
          <a:stretch/>
        </p:blipFill>
        <p:spPr>
          <a:xfrm>
            <a:off x="7376571" y="1825625"/>
            <a:ext cx="3725106" cy="4351338"/>
          </a:xfrm>
          <a:prstGeom prst="rect">
            <a:avLst/>
          </a:prstGeom>
          <a:noFill/>
          <a:ln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7A3B4-A388-3C82-EE51-B6D5C2ED3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39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A0E89-6D4A-E20D-421A-914115EFC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AE6C3C-4D6F-6C7E-D501-D82FD8FDE1B6}"/>
              </a:ext>
            </a:extLst>
          </p:cNvPr>
          <p:cNvGrpSpPr/>
          <p:nvPr/>
        </p:nvGrpSpPr>
        <p:grpSpPr>
          <a:xfrm>
            <a:off x="2877344" y="1013810"/>
            <a:ext cx="6437311" cy="4830379"/>
            <a:chOff x="3173936" y="1377183"/>
            <a:chExt cx="6437311" cy="4830379"/>
          </a:xfrm>
        </p:grpSpPr>
        <p:sp>
          <p:nvSpPr>
            <p:cNvPr id="7" name="Flowchart: Manual Operation 6">
              <a:extLst>
                <a:ext uri="{FF2B5EF4-FFF2-40B4-BE49-F238E27FC236}">
                  <a16:creationId xmlns:a16="http://schemas.microsoft.com/office/drawing/2014/main" id="{4CCC9271-DE61-FB26-D9B4-DFFD602905EF}"/>
                </a:ext>
              </a:extLst>
            </p:cNvPr>
            <p:cNvSpPr/>
            <p:nvPr/>
          </p:nvSpPr>
          <p:spPr>
            <a:xfrm>
              <a:off x="4227615" y="5528800"/>
              <a:ext cx="4322618" cy="678762"/>
            </a:xfrm>
            <a:prstGeom prst="flowChartManualOperation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Thực</a:t>
              </a: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nghiệm</a:t>
              </a: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đo</a:t>
              </a: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thông</a:t>
              </a: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số</a:t>
              </a: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mô</a:t>
              </a: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hình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D23B18-3914-722A-4324-DAC858B85235}"/>
                </a:ext>
              </a:extLst>
            </p:cNvPr>
            <p:cNvGrpSpPr/>
            <p:nvPr/>
          </p:nvGrpSpPr>
          <p:grpSpPr>
            <a:xfrm>
              <a:off x="3173936" y="1377183"/>
              <a:ext cx="3218164" cy="4151988"/>
              <a:chOff x="1145570" y="138144"/>
              <a:chExt cx="3218164" cy="415198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1785A75-0AAD-57C2-BB6C-02C997E9D4E1}"/>
                  </a:ext>
                </a:extLst>
              </p:cNvPr>
              <p:cNvGrpSpPr/>
              <p:nvPr/>
            </p:nvGrpSpPr>
            <p:grpSpPr>
              <a:xfrm>
                <a:off x="1145570" y="138144"/>
                <a:ext cx="2468880" cy="1121556"/>
                <a:chOff x="3129148" y="983772"/>
                <a:chExt cx="2468880" cy="1070009"/>
              </a:xfrm>
            </p:grpSpPr>
            <p:sp>
              <p:nvSpPr>
                <p:cNvPr id="26" name="Parallelogram 25">
                  <a:extLst>
                    <a:ext uri="{FF2B5EF4-FFF2-40B4-BE49-F238E27FC236}">
                      <a16:creationId xmlns:a16="http://schemas.microsoft.com/office/drawing/2014/main" id="{43502E26-D36E-6D9A-A2AE-6093A18D9B6F}"/>
                    </a:ext>
                  </a:extLst>
                </p:cNvPr>
                <p:cNvSpPr/>
                <p:nvPr/>
              </p:nvSpPr>
              <p:spPr>
                <a:xfrm flipH="1">
                  <a:off x="3129148" y="983772"/>
                  <a:ext cx="2468880" cy="1070009"/>
                </a:xfrm>
                <a:prstGeom prst="parallelogram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Parallelogram 26">
                  <a:extLst>
                    <a:ext uri="{FF2B5EF4-FFF2-40B4-BE49-F238E27FC236}">
                      <a16:creationId xmlns:a16="http://schemas.microsoft.com/office/drawing/2014/main" id="{FA2F14B0-E9D7-2046-C8EE-F430C2E7EED4}"/>
                    </a:ext>
                  </a:extLst>
                </p:cNvPr>
                <p:cNvSpPr/>
                <p:nvPr/>
              </p:nvSpPr>
              <p:spPr>
                <a:xfrm flipH="1">
                  <a:off x="3283525" y="1370379"/>
                  <a:ext cx="2248921" cy="635833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>
                      <a:solidFill>
                        <a:schemeClr val="tx1"/>
                      </a:solidFill>
                    </a:rPr>
                    <a:t>Mô</a:t>
                  </a:r>
                  <a:r>
                    <a:rPr lang="en-US" sz="14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tx1"/>
                      </a:solidFill>
                    </a:rPr>
                    <a:t>hình</a:t>
                  </a:r>
                  <a:r>
                    <a:rPr lang="en-US" sz="14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tx1"/>
                      </a:solidFill>
                    </a:rPr>
                    <a:t>hóa</a:t>
                  </a:r>
                  <a:r>
                    <a:rPr lang="en-US" sz="14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tx1"/>
                      </a:solidFill>
                    </a:rPr>
                    <a:t>mô</a:t>
                  </a:r>
                  <a:r>
                    <a:rPr lang="en-US" sz="14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tx1"/>
                      </a:solidFill>
                    </a:rPr>
                    <a:t>hình</a:t>
                  </a:r>
                  <a:r>
                    <a:rPr lang="en-US" sz="14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tx1"/>
                      </a:solidFill>
                    </a:rPr>
                    <a:t>khảo</a:t>
                  </a:r>
                  <a:r>
                    <a:rPr lang="en-US" sz="14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tx1"/>
                      </a:solidFill>
                    </a:rPr>
                    <a:t>sát</a:t>
                  </a:r>
                  <a:r>
                    <a:rPr lang="en-US" sz="1400" dirty="0">
                      <a:solidFill>
                        <a:schemeClr val="tx1"/>
                      </a:solidFill>
                    </a:rPr>
                    <a:t> ĐLH </a:t>
                  </a:r>
                  <a:r>
                    <a:rPr lang="en-US" sz="1400" dirty="0" err="1">
                      <a:solidFill>
                        <a:schemeClr val="tx1"/>
                      </a:solidFill>
                    </a:rPr>
                    <a:t>xe</a:t>
                  </a:r>
                  <a:r>
                    <a:rPr lang="en-US" sz="14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tx1"/>
                      </a:solidFill>
                    </a:rPr>
                    <a:t>điện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73F047D-693E-14B9-EFC0-0D1885E16565}"/>
                    </a:ext>
                  </a:extLst>
                </p:cNvPr>
                <p:cNvSpPr txBox="1"/>
                <p:nvPr/>
              </p:nvSpPr>
              <p:spPr>
                <a:xfrm>
                  <a:off x="3392247" y="1049113"/>
                  <a:ext cx="183699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Mục</a:t>
                  </a:r>
                  <a:r>
                    <a:rPr lang="en-US" sz="14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400" b="1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tiêu</a:t>
                  </a:r>
                  <a:r>
                    <a:rPr lang="en-US" sz="14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, </a:t>
                  </a:r>
                  <a:r>
                    <a:rPr lang="en-US" sz="1400" b="1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yêu</a:t>
                  </a:r>
                  <a:r>
                    <a:rPr lang="en-US" sz="14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400" b="1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cầu</a:t>
                  </a:r>
                  <a:endPara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34E54266-E43D-9432-759D-AF00EB1FA084}"/>
                  </a:ext>
                </a:extLst>
              </p:cNvPr>
              <p:cNvSpPr/>
              <p:nvPr/>
            </p:nvSpPr>
            <p:spPr>
              <a:xfrm flipH="1">
                <a:off x="1420825" y="1257276"/>
                <a:ext cx="2313432" cy="501365"/>
              </a:xfrm>
              <a:prstGeom prst="parallelogram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Xây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dựng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mô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hình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tổng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quát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Parallelogram 20">
                <a:extLst>
                  <a:ext uri="{FF2B5EF4-FFF2-40B4-BE49-F238E27FC236}">
                    <a16:creationId xmlns:a16="http://schemas.microsoft.com/office/drawing/2014/main" id="{BAB0C894-E0D5-69F1-49D7-B2F365746F58}"/>
                  </a:ext>
                </a:extLst>
              </p:cNvPr>
              <p:cNvSpPr/>
              <p:nvPr/>
            </p:nvSpPr>
            <p:spPr>
              <a:xfrm flipH="1">
                <a:off x="1556526" y="1758641"/>
                <a:ext cx="2807208" cy="2531491"/>
              </a:xfrm>
              <a:prstGeom prst="parallelogram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Parallelogram 21">
                <a:extLst>
                  <a:ext uri="{FF2B5EF4-FFF2-40B4-BE49-F238E27FC236}">
                    <a16:creationId xmlns:a16="http://schemas.microsoft.com/office/drawing/2014/main" id="{02CD9830-48FB-7597-97E1-EDA70F1E9380}"/>
                  </a:ext>
                </a:extLst>
              </p:cNvPr>
              <p:cNvSpPr/>
              <p:nvPr/>
            </p:nvSpPr>
            <p:spPr>
              <a:xfrm flipH="1">
                <a:off x="1732889" y="2267964"/>
                <a:ext cx="2216952" cy="625516"/>
              </a:xfrm>
              <a:prstGeom prst="parallelogram">
                <a:avLst/>
              </a:prstGeom>
              <a:solidFill>
                <a:schemeClr val="bg1"/>
              </a:solidFill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>
                    <a:solidFill>
                      <a:schemeClr val="tx1"/>
                    </a:solidFill>
                  </a:rPr>
                  <a:t>Tổn</a:t>
                </a:r>
                <a:r>
                  <a:rPr lang="en-US" sz="1400" dirty="0">
                    <a:solidFill>
                      <a:schemeClr val="tx1"/>
                    </a:solidFill>
                  </a:rPr>
                  <a:t> hao ban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đầu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và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quán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tính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từng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cụm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313DA6-E12E-3943-AA0D-F6C9EE255CF7}"/>
                  </a:ext>
                </a:extLst>
              </p:cNvPr>
              <p:cNvSpPr txBox="1"/>
              <p:nvPr/>
            </p:nvSpPr>
            <p:spPr>
              <a:xfrm>
                <a:off x="1595058" y="1758641"/>
                <a:ext cx="2140520" cy="548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Xây</a:t>
                </a:r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dựng</a:t>
                </a:r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mô</a:t>
                </a:r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hình</a:t>
                </a:r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tương</a:t>
                </a:r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đương</a:t>
                </a:r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8CEB5CD7-2929-A1B6-4E2A-967EACF1FE15}"/>
                  </a:ext>
                </a:extLst>
              </p:cNvPr>
              <p:cNvSpPr/>
              <p:nvPr/>
            </p:nvSpPr>
            <p:spPr>
              <a:xfrm flipH="1">
                <a:off x="1905915" y="2942660"/>
                <a:ext cx="2210895" cy="625516"/>
              </a:xfrm>
              <a:prstGeom prst="parallelogram">
                <a:avLst/>
              </a:prstGeom>
              <a:solidFill>
                <a:schemeClr val="bg1"/>
              </a:solidFill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Thông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số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của</a:t>
                </a:r>
                <a:r>
                  <a:rPr lang="en-US" sz="1400" dirty="0">
                    <a:solidFill>
                      <a:schemeClr val="tx1"/>
                    </a:solidFill>
                  </a:rPr>
                  <a:t> motor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và</a:t>
                </a:r>
                <a:r>
                  <a:rPr lang="en-US" sz="1400" dirty="0">
                    <a:solidFill>
                      <a:schemeClr val="tx1"/>
                    </a:solidFill>
                  </a:rPr>
                  <a:t> generator</a:t>
                </a:r>
              </a:p>
            </p:txBody>
          </p:sp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E48E4833-F014-5BAA-95FB-EEBFF5B21475}"/>
                  </a:ext>
                </a:extLst>
              </p:cNvPr>
              <p:cNvSpPr/>
              <p:nvPr/>
            </p:nvSpPr>
            <p:spPr>
              <a:xfrm flipH="1">
                <a:off x="2069199" y="3614198"/>
                <a:ext cx="2223007" cy="625516"/>
              </a:xfrm>
              <a:prstGeom prst="parallelogram">
                <a:avLst/>
              </a:prstGeom>
              <a:solidFill>
                <a:schemeClr val="bg1"/>
              </a:solidFill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>
                    <a:solidFill>
                      <a:schemeClr val="tx1"/>
                    </a:solidFill>
                  </a:rPr>
                  <a:t>Tổn</a:t>
                </a:r>
                <a:r>
                  <a:rPr lang="en-US" sz="1400" dirty="0">
                    <a:solidFill>
                      <a:schemeClr val="tx1"/>
                    </a:solidFill>
                  </a:rPr>
                  <a:t> hao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phát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sinh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và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momen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cản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lăn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cả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cụm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1FB09F1-C88C-470D-669B-10CB87C7D354}"/>
                </a:ext>
              </a:extLst>
            </p:cNvPr>
            <p:cNvGrpSpPr/>
            <p:nvPr/>
          </p:nvGrpSpPr>
          <p:grpSpPr>
            <a:xfrm flipH="1">
              <a:off x="6389828" y="1377554"/>
              <a:ext cx="3221419" cy="4151988"/>
              <a:chOff x="1145570" y="138144"/>
              <a:chExt cx="3221419" cy="415198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DD41817-AADE-B516-A737-BA77A8F8C1AF}"/>
                  </a:ext>
                </a:extLst>
              </p:cNvPr>
              <p:cNvGrpSpPr/>
              <p:nvPr/>
            </p:nvGrpSpPr>
            <p:grpSpPr>
              <a:xfrm>
                <a:off x="1145570" y="138144"/>
                <a:ext cx="2465604" cy="1121556"/>
                <a:chOff x="3129148" y="983772"/>
                <a:chExt cx="2465604" cy="1070009"/>
              </a:xfrm>
            </p:grpSpPr>
            <p:sp>
              <p:nvSpPr>
                <p:cNvPr id="17" name="Parallelogram 16">
                  <a:extLst>
                    <a:ext uri="{FF2B5EF4-FFF2-40B4-BE49-F238E27FC236}">
                      <a16:creationId xmlns:a16="http://schemas.microsoft.com/office/drawing/2014/main" id="{DA036CA7-7BF3-6AD6-E007-5C5F395B84BE}"/>
                    </a:ext>
                  </a:extLst>
                </p:cNvPr>
                <p:cNvSpPr/>
                <p:nvPr/>
              </p:nvSpPr>
              <p:spPr>
                <a:xfrm flipH="1">
                  <a:off x="3129148" y="983772"/>
                  <a:ext cx="2465604" cy="1070009"/>
                </a:xfrm>
                <a:prstGeom prst="parallelogram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208DAC8-DB80-52F9-58B5-9F4D772458FD}"/>
                    </a:ext>
                  </a:extLst>
                </p:cNvPr>
                <p:cNvSpPr txBox="1"/>
                <p:nvPr/>
              </p:nvSpPr>
              <p:spPr>
                <a:xfrm>
                  <a:off x="3384447" y="1164795"/>
                  <a:ext cx="1929616" cy="7047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Đánh</a:t>
                  </a:r>
                  <a:r>
                    <a:rPr lang="en-US" sz="14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400" b="1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giá</a:t>
                  </a:r>
                  <a:r>
                    <a:rPr lang="en-US" sz="14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400" b="1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mô</a:t>
                  </a:r>
                  <a:r>
                    <a:rPr lang="en-US" sz="14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400" b="1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hình</a:t>
                  </a:r>
                  <a:r>
                    <a:rPr lang="en-US" sz="14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400" b="1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khi</a:t>
                  </a:r>
                  <a:r>
                    <a:rPr lang="en-US" sz="14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400" b="1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chạy</a:t>
                  </a:r>
                  <a:r>
                    <a:rPr lang="en-US" sz="14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400" b="1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ngẫu</a:t>
                  </a:r>
                  <a:r>
                    <a:rPr lang="en-US" sz="14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400" b="1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nhiên</a:t>
                  </a:r>
                  <a:r>
                    <a:rPr lang="en-US" sz="14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400" b="1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các</a:t>
                  </a:r>
                  <a:r>
                    <a:rPr lang="en-US" sz="14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400" b="1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trường</a:t>
                  </a:r>
                  <a:r>
                    <a:rPr lang="en-US" sz="14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400" b="1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hợp</a:t>
                  </a:r>
                  <a:endPara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B9E443F5-AD55-EC5D-C4EE-0E6C6A47FF53}"/>
                  </a:ext>
                </a:extLst>
              </p:cNvPr>
              <p:cNvSpPr/>
              <p:nvPr/>
            </p:nvSpPr>
            <p:spPr>
              <a:xfrm flipH="1">
                <a:off x="1426881" y="1257276"/>
                <a:ext cx="2308697" cy="501365"/>
              </a:xfrm>
              <a:prstGeom prst="parallelogram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Đánh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giá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mô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hình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khi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tăng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áp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phanh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Parallelogram 11">
                <a:extLst>
                  <a:ext uri="{FF2B5EF4-FFF2-40B4-BE49-F238E27FC236}">
                    <a16:creationId xmlns:a16="http://schemas.microsoft.com/office/drawing/2014/main" id="{8878DB57-F85C-21D5-770B-A31C10308171}"/>
                  </a:ext>
                </a:extLst>
              </p:cNvPr>
              <p:cNvSpPr/>
              <p:nvPr/>
            </p:nvSpPr>
            <p:spPr>
              <a:xfrm flipH="1">
                <a:off x="1556526" y="1758641"/>
                <a:ext cx="2810463" cy="2531491"/>
              </a:xfrm>
              <a:prstGeom prst="parallelogram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Parallelogram 12">
                <a:extLst>
                  <a:ext uri="{FF2B5EF4-FFF2-40B4-BE49-F238E27FC236}">
                    <a16:creationId xmlns:a16="http://schemas.microsoft.com/office/drawing/2014/main" id="{6BA44E62-17D8-F2D7-6E99-E1EBA1A2CD2C}"/>
                  </a:ext>
                </a:extLst>
              </p:cNvPr>
              <p:cNvSpPr/>
              <p:nvPr/>
            </p:nvSpPr>
            <p:spPr>
              <a:xfrm flipH="1">
                <a:off x="1745003" y="2267964"/>
                <a:ext cx="2208094" cy="625516"/>
              </a:xfrm>
              <a:prstGeom prst="parallelogram">
                <a:avLst/>
              </a:prstGeom>
              <a:solidFill>
                <a:schemeClr val="bg1"/>
              </a:solidFill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>
                    <a:solidFill>
                      <a:schemeClr val="tx1"/>
                    </a:solidFill>
                  </a:rPr>
                  <a:t>Chạy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không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tải</a:t>
                </a:r>
                <a:r>
                  <a:rPr lang="en-US" sz="1400" dirty="0">
                    <a:solidFill>
                      <a:schemeClr val="tx1"/>
                    </a:solidFill>
                  </a:rPr>
                  <a:t>, </a:t>
                </a:r>
              </a:p>
              <a:p>
                <a:pPr algn="ctr"/>
                <a:r>
                  <a:rPr lang="en-US" sz="1400" dirty="0" err="1">
                    <a:solidFill>
                      <a:schemeClr val="tx1"/>
                    </a:solidFill>
                  </a:rPr>
                  <a:t>Thả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trôi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từng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cụm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2E7A4A-CE6B-7C8C-4177-7268D09B223D}"/>
                  </a:ext>
                </a:extLst>
              </p:cNvPr>
              <p:cNvSpPr txBox="1"/>
              <p:nvPr/>
            </p:nvSpPr>
            <p:spPr>
              <a:xfrm>
                <a:off x="1595058" y="1758641"/>
                <a:ext cx="2140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Kiểm</a:t>
                </a:r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nghiệm</a:t>
                </a:r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mô</a:t>
                </a:r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hình</a:t>
                </a:r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tương</a:t>
                </a:r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đương</a:t>
                </a:r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Parallelogram 14">
                <a:extLst>
                  <a:ext uri="{FF2B5EF4-FFF2-40B4-BE49-F238E27FC236}">
                    <a16:creationId xmlns:a16="http://schemas.microsoft.com/office/drawing/2014/main" id="{E68264C6-6407-3F1E-6BF5-53CE85BB13A9}"/>
                  </a:ext>
                </a:extLst>
              </p:cNvPr>
              <p:cNvSpPr/>
              <p:nvPr/>
            </p:nvSpPr>
            <p:spPr>
              <a:xfrm flipH="1">
                <a:off x="1911972" y="2942660"/>
                <a:ext cx="2208094" cy="625516"/>
              </a:xfrm>
              <a:prstGeom prst="parallelogram">
                <a:avLst/>
              </a:prstGeom>
              <a:solidFill>
                <a:schemeClr val="bg1"/>
              </a:solidFill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>
                    <a:solidFill>
                      <a:schemeClr val="tx1"/>
                    </a:solidFill>
                  </a:rPr>
                  <a:t>Đo</a:t>
                </a:r>
                <a:r>
                  <a:rPr lang="en-US" sz="1400" dirty="0">
                    <a:solidFill>
                      <a:schemeClr val="tx1"/>
                    </a:solidFill>
                  </a:rPr>
                  <a:t> EMF,</a:t>
                </a:r>
              </a:p>
              <a:p>
                <a:pPr algn="ctr"/>
                <a:r>
                  <a:rPr lang="en-US" sz="1400" dirty="0" err="1">
                    <a:solidFill>
                      <a:schemeClr val="tx1"/>
                    </a:solidFill>
                  </a:rPr>
                  <a:t>Tăng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áp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từng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cụm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Parallelogram 15">
                <a:extLst>
                  <a:ext uri="{FF2B5EF4-FFF2-40B4-BE49-F238E27FC236}">
                    <a16:creationId xmlns:a16="http://schemas.microsoft.com/office/drawing/2014/main" id="{906F9310-7F9B-43FE-C66E-23FEF2D78D20}"/>
                  </a:ext>
                </a:extLst>
              </p:cNvPr>
              <p:cNvSpPr/>
              <p:nvPr/>
            </p:nvSpPr>
            <p:spPr>
              <a:xfrm flipH="1">
                <a:off x="2087368" y="3614198"/>
                <a:ext cx="2208094" cy="625516"/>
              </a:xfrm>
              <a:prstGeom prst="parallelogram">
                <a:avLst/>
              </a:prstGeom>
              <a:solidFill>
                <a:schemeClr val="bg1"/>
              </a:solidFill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>
                    <a:solidFill>
                      <a:schemeClr val="tx1"/>
                    </a:solidFill>
                  </a:rPr>
                  <a:t>Thả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trôi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cả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cụm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C1DE978-902D-7C5A-8EEE-15064556AAA0}"/>
              </a:ext>
            </a:extLst>
          </p:cNvPr>
          <p:cNvSpPr txBox="1"/>
          <p:nvPr/>
        </p:nvSpPr>
        <p:spPr>
          <a:xfrm>
            <a:off x="5040051" y="364426"/>
            <a:ext cx="2104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 -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0B1364-D20E-46AC-DD97-BF53B25BD75E}"/>
              </a:ext>
            </a:extLst>
          </p:cNvPr>
          <p:cNvCxnSpPr/>
          <p:nvPr/>
        </p:nvCxnSpPr>
        <p:spPr>
          <a:xfrm>
            <a:off x="2546819" y="1203925"/>
            <a:ext cx="981906" cy="404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E0F6C4-591C-A494-BA4C-D42B2013486D}"/>
              </a:ext>
            </a:extLst>
          </p:cNvPr>
          <p:cNvCxnSpPr/>
          <p:nvPr/>
        </p:nvCxnSpPr>
        <p:spPr>
          <a:xfrm flipV="1">
            <a:off x="8715222" y="1082299"/>
            <a:ext cx="1134523" cy="4250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FBF4D5-0605-1F7B-3739-6594622DDC6D}"/>
              </a:ext>
            </a:extLst>
          </p:cNvPr>
          <p:cNvCxnSpPr/>
          <p:nvPr/>
        </p:nvCxnSpPr>
        <p:spPr>
          <a:xfrm>
            <a:off x="5633686" y="2383624"/>
            <a:ext cx="9880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525EFF7-9EF4-9965-5936-BEF0019646F2}"/>
              </a:ext>
            </a:extLst>
          </p:cNvPr>
          <p:cNvCxnSpPr/>
          <p:nvPr/>
        </p:nvCxnSpPr>
        <p:spPr>
          <a:xfrm>
            <a:off x="5848584" y="3456388"/>
            <a:ext cx="5767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F64E92-2507-FAC5-989F-8F8A6FB59491}"/>
              </a:ext>
            </a:extLst>
          </p:cNvPr>
          <p:cNvCxnSpPr>
            <a:cxnSpLocks/>
          </p:cNvCxnSpPr>
          <p:nvPr/>
        </p:nvCxnSpPr>
        <p:spPr>
          <a:xfrm>
            <a:off x="5466031" y="1573257"/>
            <a:ext cx="1258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577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BEFEF6-6FDF-CF33-C728-F8BB2C2C9FC9}"/>
              </a:ext>
            </a:extLst>
          </p:cNvPr>
          <p:cNvSpPr txBox="1"/>
          <p:nvPr/>
        </p:nvSpPr>
        <p:spPr>
          <a:xfrm>
            <a:off x="3047499" y="1374652"/>
            <a:ext cx="60970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II. CƠ SỞ LÝ THUYẾT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5D09447-8F14-698C-939B-E7E5C16E698D}"/>
              </a:ext>
            </a:extLst>
          </p:cNvPr>
          <p:cNvSpPr txBox="1">
            <a:spLocks/>
          </p:cNvSpPr>
          <p:nvPr/>
        </p:nvSpPr>
        <p:spPr>
          <a:xfrm>
            <a:off x="2192407" y="2206049"/>
            <a:ext cx="7807185" cy="130443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7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7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Lý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cản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lăn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7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 Magic Formula</a:t>
            </a:r>
          </a:p>
          <a:p>
            <a:pPr marL="0" indent="0" algn="just">
              <a:lnSpc>
                <a:spcPct val="17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2.4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Sói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xám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Grey Wolf Optimization</a:t>
            </a:r>
          </a:p>
          <a:p>
            <a:pPr marL="0" indent="0" algn="just">
              <a:lnSpc>
                <a:spcPct val="17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châm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417F4-285B-6BF3-3F0A-E70446F1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44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D4147CA0-3355-C939-207F-9692D9F382F5}"/>
              </a:ext>
            </a:extLst>
          </p:cNvPr>
          <p:cNvSpPr txBox="1">
            <a:spLocks/>
          </p:cNvSpPr>
          <p:nvPr/>
        </p:nvSpPr>
        <p:spPr>
          <a:xfrm>
            <a:off x="794948" y="566698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14042-7F60-5B4C-A184-DB6C0980DBC5}"/>
              </a:ext>
            </a:extLst>
          </p:cNvPr>
          <p:cNvSpPr txBox="1"/>
          <p:nvPr/>
        </p:nvSpPr>
        <p:spPr>
          <a:xfrm>
            <a:off x="3243145" y="6480"/>
            <a:ext cx="6097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II. CƠ SỞ LÝ THUYẾT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BD5977-CE30-618F-B064-C4648771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Ảnh có chứa văn bản, ảnh chụp màn hình, Phông chữ, biểu đồ&#10;&#10;Mô tả được tạo tự động">
            <a:extLst>
              <a:ext uri="{FF2B5EF4-FFF2-40B4-BE49-F238E27FC236}">
                <a16:creationId xmlns:a16="http://schemas.microsoft.com/office/drawing/2014/main" id="{C58A2EBE-C2D0-D5F0-9CA4-E58D15BCF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8" y="2085018"/>
            <a:ext cx="5971215" cy="285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CBEC99-AD4C-B9CB-09A3-4B3C03A563DC}"/>
              </a:ext>
            </a:extLst>
          </p:cNvPr>
          <p:cNvSpPr txBox="1"/>
          <p:nvPr/>
        </p:nvSpPr>
        <p:spPr>
          <a:xfrm>
            <a:off x="188714" y="5463663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Sơ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đồ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khối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hệ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thống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động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lực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xe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điện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BA12E7-9B63-5BCF-E0FF-4A909052C00F}"/>
              </a:ext>
            </a:extLst>
          </p:cNvPr>
          <p:cNvSpPr txBox="1"/>
          <p:nvPr/>
        </p:nvSpPr>
        <p:spPr>
          <a:xfrm>
            <a:off x="7396536" y="5509829"/>
            <a:ext cx="3887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Sơ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đồ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nguyên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lý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khảo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sát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động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lực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học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xe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điện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E5161B-9408-3A33-FEDE-165ABB50A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1" r="5497"/>
          <a:stretch>
            <a:fillRect/>
          </a:stretch>
        </p:blipFill>
        <p:spPr bwMode="auto">
          <a:xfrm>
            <a:off x="6885616" y="1604834"/>
            <a:ext cx="4700874" cy="314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839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824B9-7D8D-74C4-07F2-CC03ADAAD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69D3F1E-77C3-8D17-D3A6-4681CA47E4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71551" y="2487261"/>
            <a:ext cx="8009238" cy="36363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0C2784-32E0-4A53-E56B-C5AB2BD84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1" y="3058949"/>
            <a:ext cx="3915321" cy="25911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7092AE-784E-63AE-F25E-8864356704DB}"/>
              </a:ext>
            </a:extLst>
          </p:cNvPr>
          <p:cNvSpPr txBox="1"/>
          <p:nvPr/>
        </p:nvSpPr>
        <p:spPr>
          <a:xfrm>
            <a:off x="111211" y="5698946"/>
            <a:ext cx="3675735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bánh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0FA5D-5546-EB89-785B-9F33B2BBF6E3}"/>
              </a:ext>
            </a:extLst>
          </p:cNvPr>
          <p:cNvSpPr txBox="1"/>
          <p:nvPr/>
        </p:nvSpPr>
        <p:spPr>
          <a:xfrm>
            <a:off x="5101536" y="6127789"/>
            <a:ext cx="6171689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suất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phản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đứng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yên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3BD6A-BBFD-3D3D-7D79-4F90AB2E26B7}"/>
              </a:ext>
            </a:extLst>
          </p:cNvPr>
          <p:cNvSpPr txBox="1"/>
          <p:nvPr/>
        </p:nvSpPr>
        <p:spPr>
          <a:xfrm>
            <a:off x="856318" y="1022384"/>
            <a:ext cx="10635051" cy="87203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Bánh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nhớt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hồi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trễ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nhớt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hồi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(hysteresis)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lăn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D5FEE96-9CEA-B5F0-DED1-3617E01320F9}"/>
              </a:ext>
            </a:extLst>
          </p:cNvPr>
          <p:cNvSpPr txBox="1">
            <a:spLocks/>
          </p:cNvSpPr>
          <p:nvPr/>
        </p:nvSpPr>
        <p:spPr>
          <a:xfrm>
            <a:off x="794948" y="566698"/>
            <a:ext cx="10993395" cy="426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Lý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cản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lăn</a:t>
            </a: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31E7F-7E09-3BD2-E2D5-B2106EB7A178}"/>
              </a:ext>
            </a:extLst>
          </p:cNvPr>
          <p:cNvSpPr txBox="1"/>
          <p:nvPr/>
        </p:nvSpPr>
        <p:spPr>
          <a:xfrm>
            <a:off x="3243145" y="6480"/>
            <a:ext cx="6097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II. CƠ SỞ LÝ THUYẾT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145253-A159-03B0-3449-0BA4F298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365C-3297-4028-AE2E-07E638D6BD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41883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6349</TotalTime>
  <Words>3956</Words>
  <Application>Microsoft Office PowerPoint</Application>
  <PresentationFormat>Widescreen</PresentationFormat>
  <Paragraphs>498</Paragraphs>
  <Slides>44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Aptos</vt:lpstr>
      <vt:lpstr>Aptos Display</vt:lpstr>
      <vt:lpstr>Arial</vt:lpstr>
      <vt:lpstr>Asap</vt:lpstr>
      <vt:lpstr>Calibri</vt:lpstr>
      <vt:lpstr>Cambria Math</vt:lpstr>
      <vt:lpstr>Roboto</vt:lpstr>
      <vt:lpstr>Segoe UI</vt:lpstr>
      <vt:lpstr>Times New Roman</vt:lpstr>
      <vt:lpstr>Chủ đề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Chuẩn bị trước khi thực nghiệm tìm thông số từng cụm</vt:lpstr>
      <vt:lpstr>PowerPoint Presentation</vt:lpstr>
      <vt:lpstr>PowerPoint Presentation</vt:lpstr>
      <vt:lpstr>PowerPoint Presentation</vt:lpstr>
      <vt:lpstr>PowerPoint Presentation</vt:lpstr>
      <vt:lpstr>Chuẩn bị trước khi thực nghiệm tìm thông số cả cụm</vt:lpstr>
      <vt:lpstr>Chuẩn bị trước khi thực nghiệm tìm thông số cả cụm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 Bui</dc:creator>
  <cp:lastModifiedBy>Legion</cp:lastModifiedBy>
  <cp:revision>162</cp:revision>
  <dcterms:created xsi:type="dcterms:W3CDTF">2025-03-29T03:10:38Z</dcterms:created>
  <dcterms:modified xsi:type="dcterms:W3CDTF">2025-06-11T10:35:25Z</dcterms:modified>
</cp:coreProperties>
</file>